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5"/>
  </p:notesMasterIdLst>
  <p:handoutMasterIdLst>
    <p:handoutMasterId r:id="rId26"/>
  </p:handoutMasterIdLst>
  <p:sldIdLst>
    <p:sldId id="256" r:id="rId3"/>
    <p:sldId id="258" r:id="rId4"/>
    <p:sldId id="259" r:id="rId5"/>
    <p:sldId id="260" r:id="rId6"/>
    <p:sldId id="262" r:id="rId7"/>
    <p:sldId id="261" r:id="rId8"/>
    <p:sldId id="263" r:id="rId9"/>
    <p:sldId id="264" r:id="rId10"/>
    <p:sldId id="265" r:id="rId11"/>
    <p:sldId id="270" r:id="rId12"/>
    <p:sldId id="269" r:id="rId13"/>
    <p:sldId id="268" r:id="rId14"/>
    <p:sldId id="271" r:id="rId15"/>
    <p:sldId id="273" r:id="rId16"/>
    <p:sldId id="277" r:id="rId17"/>
    <p:sldId id="278" r:id="rId18"/>
    <p:sldId id="279" r:id="rId19"/>
    <p:sldId id="280" r:id="rId20"/>
    <p:sldId id="284" r:id="rId21"/>
    <p:sldId id="281" r:id="rId22"/>
    <p:sldId id="282" r:id="rId23"/>
    <p:sldId id="283" r:id="rId2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3408"/>
    </p:cViewPr>
  </p:sorterViewPr>
  <p:notesViewPr>
    <p:cSldViewPr>
      <p:cViewPr varScale="1">
        <p:scale>
          <a:sx n="77" d="100"/>
          <a:sy n="77" d="100"/>
        </p:scale>
        <p:origin x="3228" y="90"/>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54" tIns="48327" rIns="96654" bIns="48327" rtlCol="0"/>
          <a:lstStyle>
            <a:lvl1pPr algn="r">
              <a:defRPr sz="1200"/>
            </a:lvl1pPr>
          </a:lstStyle>
          <a:p>
            <a:r>
              <a:rPr lang="en-US" sz="1000">
                <a:latin typeface="Arial" panose="020B0604020202020204" pitchFamily="34" charset="0"/>
                <a:cs typeface="Arial" panose="020B0604020202020204" pitchFamily="34" charset="0"/>
              </a:rPr>
              <a:t>12/6/2020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54" tIns="48327" rIns="96654" bIns="48327"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54" tIns="48327" rIns="96654" bIns="48327" rtlCol="0" anchor="b"/>
          <a:lstStyle>
            <a:lvl1pPr algn="r">
              <a:defRPr sz="1200"/>
            </a:lvl1pPr>
          </a:lstStyle>
          <a:p>
            <a:fld id="{3FA3322D-3D02-4E96-B9AC-2331E00194F0}"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endParaRPr lang="en-US"/>
          </a:p>
        </p:txBody>
      </p:sp>
      <p:sp>
        <p:nvSpPr>
          <p:cNvPr id="3" name="Date Placeholder 2"/>
          <p:cNvSpPr>
            <a:spLocks noGrp="1"/>
          </p:cNvSpPr>
          <p:nvPr>
            <p:ph type="dt" idx="1"/>
          </p:nvPr>
        </p:nvSpPr>
        <p:spPr>
          <a:xfrm>
            <a:off x="4143587" y="1"/>
            <a:ext cx="3169920" cy="480060"/>
          </a:xfrm>
          <a:prstGeom prst="rect">
            <a:avLst/>
          </a:prstGeom>
        </p:spPr>
        <p:txBody>
          <a:bodyPr vert="horz" lIns="96654" tIns="48327" rIns="96654" bIns="48327" rtlCol="0"/>
          <a:lstStyle>
            <a:lvl1pPr algn="r">
              <a:defRPr sz="1200"/>
            </a:lvl1pPr>
          </a:lstStyle>
          <a:p>
            <a:r>
              <a:rPr lang="en-US"/>
              <a:t>12/6/2020 pm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54" tIns="48327" rIns="96654" bIns="48327" rtlCol="0" anchor="ctr"/>
          <a:lstStyle/>
          <a:p>
            <a:endParaRPr lang="en-US"/>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6654" tIns="48327" rIns="96654" bIns="483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54" tIns="48327" rIns="96654" bIns="48327"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654" tIns="48327" rIns="96654" bIns="48327" rtlCol="0" anchor="b"/>
          <a:lstStyle>
            <a:lvl1pPr algn="r">
              <a:defRPr sz="1200"/>
            </a:lvl1pPr>
          </a:lstStyle>
          <a:p>
            <a:fld id="{EE236A56-EED9-4A25-92AF-31896DEDEC2B}" type="slidenum">
              <a:rPr lang="en-US" smtClean="0"/>
              <a:pPr/>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grpSp>
      <p:sp>
        <p:nvSpPr>
          <p:cNvPr id="10282"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028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smtClean="0"/>
            </a:lvl1pPr>
          </a:lstStyle>
          <a:p>
            <a:pPr>
              <a:defRPr/>
            </a:pPr>
            <a:fld id="{D79E127C-B899-4542-9297-C859E34AEA78}" type="datetime1">
              <a:rPr lang="en-US" smtClean="0">
                <a:solidFill>
                  <a:srgbClr val="FFFFFF"/>
                </a:solidFill>
              </a:rPr>
              <a:pPr>
                <a:defRPr/>
              </a:pPr>
              <a:t>12/9/2020</a:t>
            </a:fld>
            <a:endParaRPr lang="en-US">
              <a:solidFill>
                <a:srgbClr val="FFFFFF"/>
              </a:solidFill>
            </a:endParaRPr>
          </a:p>
        </p:txBody>
      </p:sp>
      <p:sp>
        <p:nvSpPr>
          <p:cNvPr id="45" name="Rectangle 45"/>
          <p:cNvSpPr>
            <a:spLocks noGrp="1" noChangeArrowheads="1"/>
          </p:cNvSpPr>
          <p:nvPr>
            <p:ph type="ftr" sz="quarter" idx="11"/>
          </p:nvPr>
        </p:nvSpPr>
        <p:spPr/>
        <p:txBody>
          <a:bodyPr/>
          <a:lstStyle>
            <a:lvl1pPr>
              <a:defRPr smtClean="0"/>
            </a:lvl1pPr>
          </a:lstStyle>
          <a:p>
            <a:pPr>
              <a:defRPr/>
            </a:pPr>
            <a:endParaRPr lang="en-US">
              <a:solidFill>
                <a:srgbClr val="FFFFFF"/>
              </a:solidFill>
            </a:endParaRPr>
          </a:p>
        </p:txBody>
      </p:sp>
      <p:sp>
        <p:nvSpPr>
          <p:cNvPr id="46" name="Rectangle 46"/>
          <p:cNvSpPr>
            <a:spLocks noGrp="1" noChangeArrowheads="1"/>
          </p:cNvSpPr>
          <p:nvPr>
            <p:ph type="sldNum" sz="quarter" idx="12"/>
          </p:nvPr>
        </p:nvSpPr>
        <p:spPr/>
        <p:txBody>
          <a:bodyPr/>
          <a:lstStyle>
            <a:lvl1pPr>
              <a:defRPr smtClean="0"/>
            </a:lvl1pPr>
          </a:lstStyle>
          <a:p>
            <a:pPr>
              <a:defRPr/>
            </a:pPr>
            <a:fld id="{688B9DED-BCDC-4217-BEB9-BF5AEA3886D1}"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pPr>
              <a:defRPr/>
            </a:pPr>
            <a:fld id="{1B00EFF4-C620-4A03-AFDE-A9148A4BAD60}" type="datetime1">
              <a:rPr lang="en-US" smtClean="0">
                <a:solidFill>
                  <a:srgbClr val="FFFFFF"/>
                </a:solidFill>
              </a:rPr>
              <a:pPr>
                <a:defRPr/>
              </a:pPr>
              <a:t>12/9/2020</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pPr>
              <a:defRPr/>
            </a:pPr>
            <a:fld id="{1EBDB08A-B76F-4F58-9A3F-B607069571F3}"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pPr>
              <a:defRPr/>
            </a:pPr>
            <a:fld id="{FFB66927-6E92-4C28-A628-4FCCD2BED173}" type="datetime1">
              <a:rPr lang="en-US" smtClean="0">
                <a:solidFill>
                  <a:srgbClr val="FFFFFF"/>
                </a:solidFill>
              </a:rPr>
              <a:pPr>
                <a:defRPr/>
              </a:pPr>
              <a:t>12/9/2020</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pPr>
              <a:defRPr/>
            </a:pPr>
            <a:fld id="{612D56CD-848D-490A-B629-F3DE9C141CF1}"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091838E-33AE-4439-9632-F934A070BFE6}" type="datetime1">
              <a:rPr lang="en-US" smtClean="0"/>
              <a:pPr/>
              <a:t>12/9/2020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F7F7617-28A0-42E1-BD19-470BFD8A6E75}" type="slidenum">
              <a:rPr lang="en-US" smtClean="0"/>
              <a:pPr/>
              <a:t>‹#›</a:t>
            </a:fld>
            <a:endParaRPr lang="en-US"/>
          </a:p>
        </p:txBody>
      </p:sp>
    </p:spTree>
  </p:cSld>
  <p:clrMapOvr>
    <a:masterClrMapping/>
  </p:clrMapOvr>
  <p:transition>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B143CD2-3EFE-4685-ACAA-187843698DF7}" type="datetime1">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F7617-28A0-42E1-BD19-470BFD8A6E75}"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transition>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CF5C3F8-B4A7-452B-B694-59EF4F5F2C34}" type="datetime1">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F7617-28A0-42E1-BD19-470BFD8A6E7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B9A27AF-C867-4E90-A346-4E4D804C86D3}" type="datetime1">
              <a:rPr lang="en-US" smtClean="0"/>
              <a:pPr/>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F7617-28A0-42E1-BD19-470BFD8A6E75}"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2C84E2A-64A0-4A2F-A9EF-DBD33030239C}" type="datetime1">
              <a:rPr lang="en-US" smtClean="0"/>
              <a:pPr/>
              <a:t>12/9/2020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F7617-28A0-42E1-BD19-470BFD8A6E7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03A0BCD-3665-4BF7-B7CE-93B1D08D0714}" type="datetime1">
              <a:rPr lang="en-US" smtClean="0"/>
              <a:pPr/>
              <a:t>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F7617-28A0-42E1-BD19-470BFD8A6E75}"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B2753D-E239-4DBD-BBDD-3C790042DF15}" type="datetime1">
              <a:rPr lang="en-US" smtClean="0"/>
              <a:pPr/>
              <a:t>12/9/2020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F7617-28A0-42E1-BD19-470BFD8A6E75}" type="slidenum">
              <a:rPr lang="en-US" smtClean="0"/>
              <a:pPr/>
              <a:t>‹#›</a:t>
            </a:fld>
            <a:endParaRPr lang="en-US"/>
          </a:p>
        </p:txBody>
      </p:sp>
    </p:spTree>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320A5C6C-0A7C-4385-927C-7B58C386D171}" type="datetime1">
              <a:rPr lang="en-US" smtClean="0"/>
              <a:pPr/>
              <a:t>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F7617-28A0-42E1-BD19-470BFD8A6E7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pPr>
              <a:defRPr/>
            </a:pPr>
            <a:fld id="{CC11E2A6-3E54-4181-A8F4-8325AEF0877C}" type="datetime1">
              <a:rPr lang="en-US" smtClean="0">
                <a:solidFill>
                  <a:srgbClr val="FFFFFF"/>
                </a:solidFill>
              </a:rPr>
              <a:pPr>
                <a:defRPr/>
              </a:pPr>
              <a:t>12/9/2020</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pPr>
              <a:defRPr/>
            </a:pPr>
            <a:fld id="{6987220F-8B56-4846-B12D-1F0625A7399C}"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554A376-5C2C-46C5-A7E1-EAE9CC7FDA60}" type="datetime1">
              <a:rPr lang="en-US" smtClean="0"/>
              <a:pPr/>
              <a:t>12/9/2020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F7F7617-28A0-42E1-BD19-470BFD8A6E7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17EFED2-40F4-4E34-801E-A25A8D43CDE6}" type="datetime1">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F7617-28A0-42E1-BD19-470BFD8A6E75}" type="slidenum">
              <a:rPr lang="en-US" smtClean="0"/>
              <a:pPr/>
              <a:t>‹#›</a:t>
            </a:fld>
            <a:endParaRPr lang="en-US"/>
          </a:p>
        </p:txBody>
      </p:sp>
    </p:spTree>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7645B7A-4B11-4C8C-97AE-B78F3C0A755D}" type="datetime1">
              <a:rPr lang="en-US" smtClean="0"/>
              <a:pPr/>
              <a:t>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F7617-28A0-42E1-BD19-470BFD8A6E75}" type="slidenum">
              <a:rPr lang="en-US" smtClean="0"/>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fld id="{317D7950-1F86-4886-B6C9-7252A4E25860}" type="datetime1">
              <a:rPr lang="en-US" smtClean="0">
                <a:solidFill>
                  <a:srgbClr val="FFFFFF"/>
                </a:solidFill>
              </a:rPr>
              <a:pPr>
                <a:defRPr/>
              </a:pPr>
              <a:t>12/9/2020</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pPr>
              <a:defRPr/>
            </a:pPr>
            <a:fld id="{1BB92E40-A357-4214-AF77-4C8CDB52F9F1}"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dt" sz="half" idx="10"/>
          </p:nvPr>
        </p:nvSpPr>
        <p:spPr>
          <a:ln/>
        </p:spPr>
        <p:txBody>
          <a:bodyPr/>
          <a:lstStyle>
            <a:lvl1pPr>
              <a:defRPr/>
            </a:lvl1pPr>
          </a:lstStyle>
          <a:p>
            <a:pPr>
              <a:defRPr/>
            </a:pPr>
            <a:fld id="{CC05A8E9-D037-4BD7-8FA9-E2D204F716B2}" type="datetime1">
              <a:rPr lang="en-US" smtClean="0">
                <a:solidFill>
                  <a:srgbClr val="FFFFFF"/>
                </a:solidFill>
              </a:rPr>
              <a:pPr>
                <a:defRPr/>
              </a:pPr>
              <a:t>12/9/2020</a:t>
            </a:fld>
            <a:endParaRPr lang="en-US">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a:ln/>
        </p:spPr>
        <p:txBody>
          <a:bodyPr/>
          <a:lstStyle>
            <a:lvl1pPr>
              <a:defRPr/>
            </a:lvl1pPr>
          </a:lstStyle>
          <a:p>
            <a:pPr>
              <a:defRPr/>
            </a:pPr>
            <a:fld id="{E08DE876-029E-41DF-9E8D-D29A012FE32A}"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dt" sz="half" idx="10"/>
          </p:nvPr>
        </p:nvSpPr>
        <p:spPr>
          <a:ln/>
        </p:spPr>
        <p:txBody>
          <a:bodyPr/>
          <a:lstStyle>
            <a:lvl1pPr>
              <a:defRPr/>
            </a:lvl1pPr>
          </a:lstStyle>
          <a:p>
            <a:pPr>
              <a:defRPr/>
            </a:pPr>
            <a:fld id="{6F280CFC-57F1-4CB6-9F8C-886A87D9EEEB}" type="datetime1">
              <a:rPr lang="en-US" smtClean="0">
                <a:solidFill>
                  <a:srgbClr val="FFFFFF"/>
                </a:solidFill>
              </a:rPr>
              <a:pPr>
                <a:defRPr/>
              </a:pPr>
              <a:t>12/9/2020</a:t>
            </a:fld>
            <a:endParaRPr lang="en-US">
              <a:solidFill>
                <a:srgbClr val="FFFFFF"/>
              </a:solidFill>
            </a:endParaRPr>
          </a:p>
        </p:txBody>
      </p:sp>
      <p:sp>
        <p:nvSpPr>
          <p:cNvPr id="8"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46"/>
          <p:cNvSpPr>
            <a:spLocks noGrp="1" noChangeArrowheads="1"/>
          </p:cNvSpPr>
          <p:nvPr>
            <p:ph type="sldNum" sz="quarter" idx="12"/>
          </p:nvPr>
        </p:nvSpPr>
        <p:spPr>
          <a:ln/>
        </p:spPr>
        <p:txBody>
          <a:bodyPr/>
          <a:lstStyle>
            <a:lvl1pPr>
              <a:defRPr/>
            </a:lvl1pPr>
          </a:lstStyle>
          <a:p>
            <a:pPr>
              <a:defRPr/>
            </a:pPr>
            <a:fld id="{2497FF5E-815B-4ABC-8266-E5EB6171398E}"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dt" sz="half" idx="10"/>
          </p:nvPr>
        </p:nvSpPr>
        <p:spPr>
          <a:ln/>
        </p:spPr>
        <p:txBody>
          <a:bodyPr/>
          <a:lstStyle>
            <a:lvl1pPr>
              <a:defRPr/>
            </a:lvl1pPr>
          </a:lstStyle>
          <a:p>
            <a:pPr>
              <a:defRPr/>
            </a:pPr>
            <a:fld id="{1B3A4442-E904-4DEF-B7FE-51DB5743420B}" type="datetime1">
              <a:rPr lang="en-US" smtClean="0">
                <a:solidFill>
                  <a:srgbClr val="FFFFFF"/>
                </a:solidFill>
              </a:rPr>
              <a:pPr>
                <a:defRPr/>
              </a:pPr>
              <a:t>12/9/2020</a:t>
            </a:fld>
            <a:endParaRPr lang="en-US">
              <a:solidFill>
                <a:srgbClr val="FFFFFF"/>
              </a:solidFill>
            </a:endParaRPr>
          </a:p>
        </p:txBody>
      </p:sp>
      <p:sp>
        <p:nvSpPr>
          <p:cNvPr id="4"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46"/>
          <p:cNvSpPr>
            <a:spLocks noGrp="1" noChangeArrowheads="1"/>
          </p:cNvSpPr>
          <p:nvPr>
            <p:ph type="sldNum" sz="quarter" idx="12"/>
          </p:nvPr>
        </p:nvSpPr>
        <p:spPr>
          <a:ln/>
        </p:spPr>
        <p:txBody>
          <a:bodyPr/>
          <a:lstStyle>
            <a:lvl1pPr>
              <a:defRPr/>
            </a:lvl1pPr>
          </a:lstStyle>
          <a:p>
            <a:pPr>
              <a:defRPr/>
            </a:pPr>
            <a:fld id="{28C97374-FBBF-4B0B-A31A-3D1541DD584C}"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fld id="{1F40664A-E74F-4FCC-B026-D414F7E7D885}" type="datetime1">
              <a:rPr lang="en-US" smtClean="0">
                <a:solidFill>
                  <a:srgbClr val="FFFFFF"/>
                </a:solidFill>
              </a:rPr>
              <a:pPr>
                <a:defRPr/>
              </a:pPr>
              <a:t>12/9/2020</a:t>
            </a:fld>
            <a:endParaRPr lang="en-US">
              <a:solidFill>
                <a:srgbClr val="FFFFFF"/>
              </a:solidFill>
            </a:endParaRPr>
          </a:p>
        </p:txBody>
      </p:sp>
      <p:sp>
        <p:nvSpPr>
          <p:cNvPr id="3"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46"/>
          <p:cNvSpPr>
            <a:spLocks noGrp="1" noChangeArrowheads="1"/>
          </p:cNvSpPr>
          <p:nvPr>
            <p:ph type="sldNum" sz="quarter" idx="12"/>
          </p:nvPr>
        </p:nvSpPr>
        <p:spPr>
          <a:ln/>
        </p:spPr>
        <p:txBody>
          <a:bodyPr/>
          <a:lstStyle>
            <a:lvl1pPr>
              <a:defRPr/>
            </a:lvl1pPr>
          </a:lstStyle>
          <a:p>
            <a:pPr>
              <a:defRPr/>
            </a:pPr>
            <a:fld id="{F8B2B746-58DA-4E16-A2B3-ABDCFC2A5B18}"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fld id="{A757DD0E-0780-4DCA-90E7-66C37D82948D}" type="datetime1">
              <a:rPr lang="en-US" smtClean="0">
                <a:solidFill>
                  <a:srgbClr val="FFFFFF"/>
                </a:solidFill>
              </a:rPr>
              <a:pPr>
                <a:defRPr/>
              </a:pPr>
              <a:t>12/9/2020</a:t>
            </a:fld>
            <a:endParaRPr lang="en-US">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a:ln/>
        </p:spPr>
        <p:txBody>
          <a:bodyPr/>
          <a:lstStyle>
            <a:lvl1pPr>
              <a:defRPr/>
            </a:lvl1pPr>
          </a:lstStyle>
          <a:p>
            <a:pPr>
              <a:defRPr/>
            </a:pPr>
            <a:fld id="{C744C4B9-D65B-4995-9B11-5A5D3C338D66}" type="slidenum">
              <a:rPr lang="en-US">
                <a:solidFill>
                  <a:srgbClr val="FFFFFF"/>
                </a:solidFill>
              </a:rPr>
              <a:pPr>
                <a:defRPr/>
              </a:pPr>
              <a:t>‹#›</a:t>
            </a:fld>
            <a:endParaRPr lang="en-US">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fld id="{424A0DF1-1BEB-4CE2-8EED-F24EF370B732}" type="datetime1">
              <a:rPr lang="en-US" smtClean="0">
                <a:solidFill>
                  <a:srgbClr val="FFFFFF"/>
                </a:solidFill>
              </a:rPr>
              <a:pPr>
                <a:defRPr/>
              </a:pPr>
              <a:t>12/9/2020</a:t>
            </a:fld>
            <a:endParaRPr lang="en-US">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a:ln/>
        </p:spPr>
        <p:txBody>
          <a:bodyPr/>
          <a:lstStyle>
            <a:lvl1pPr>
              <a:defRPr/>
            </a:lvl1pPr>
          </a:lstStyle>
          <a:p>
            <a:pPr>
              <a:defRPr/>
            </a:pPr>
            <a:fld id="{39A8F402-A702-461E-B241-97CAECEACB74}" type="slidenum">
              <a:rPr lang="en-US">
                <a:solidFill>
                  <a:srgbClr val="FFFFFF"/>
                </a:solidFill>
              </a:rPr>
              <a:pPr>
                <a:defRPr/>
              </a:pPr>
              <a:t>‹#›</a:t>
            </a:fld>
            <a:endParaRPr lang="en-US">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921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2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2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2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2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922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2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2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2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2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2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3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a:solidFill>
                  <a:srgbClr val="FFFFFF"/>
                </a:solidFill>
              </a:endParaRPr>
            </a:p>
          </p:txBody>
        </p:sp>
        <p:sp>
          <p:nvSpPr>
            <p:cNvPr id="924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4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4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4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4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4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4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4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4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4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5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5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5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5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5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925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sp>
            <p:nvSpPr>
              <p:cNvPr id="925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a:solidFill>
                    <a:srgbClr val="FFFFFF"/>
                  </a:solidFill>
                </a:endParaRPr>
              </a:p>
            </p:txBody>
          </p:sp>
        </p:grpSp>
      </p:grpSp>
      <p:sp>
        <p:nvSpPr>
          <p:cNvPr id="925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925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26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defRPr>
            </a:lvl1pPr>
          </a:lstStyle>
          <a:p>
            <a:pPr fontAlgn="base">
              <a:spcBef>
                <a:spcPct val="0"/>
              </a:spcBef>
              <a:spcAft>
                <a:spcPct val="0"/>
              </a:spcAft>
              <a:defRPr/>
            </a:pPr>
            <a:fld id="{6B29CDFE-15BE-4918-953E-8CFB2CC1C0A6}" type="datetime1">
              <a:rPr lang="en-US" smtClean="0">
                <a:solidFill>
                  <a:srgbClr val="FFFFFF"/>
                </a:solidFill>
              </a:rPr>
              <a:pPr fontAlgn="base">
                <a:spcBef>
                  <a:spcPct val="0"/>
                </a:spcBef>
                <a:spcAft>
                  <a:spcPct val="0"/>
                </a:spcAft>
                <a:defRPr/>
              </a:pPr>
              <a:t>12/9/2020</a:t>
            </a:fld>
            <a:endParaRPr lang="en-US">
              <a:solidFill>
                <a:srgbClr val="FFFFFF"/>
              </a:solidFill>
            </a:endParaRPr>
          </a:p>
        </p:txBody>
      </p:sp>
      <p:sp>
        <p:nvSpPr>
          <p:cNvPr id="926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926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defRPr>
            </a:lvl1pPr>
          </a:lstStyle>
          <a:p>
            <a:pPr fontAlgn="base">
              <a:spcBef>
                <a:spcPct val="0"/>
              </a:spcBef>
              <a:spcAft>
                <a:spcPct val="0"/>
              </a:spcAft>
              <a:defRPr/>
            </a:pPr>
            <a:fld id="{9F200A1E-C8CF-4869-8226-D449C8FFB7E9}" type="slidenum">
              <a:rPr lang="en-US">
                <a:solidFill>
                  <a:srgbClr val="FFFFFF"/>
                </a:solidFill>
              </a:rPr>
              <a:pPr fontAlgn="base">
                <a:spcBef>
                  <a:spcPct val="0"/>
                </a:spcBef>
                <a:spcAft>
                  <a:spcPct val="0"/>
                </a:spcAft>
                <a:defRPr/>
              </a:pPr>
              <a:t>‹#›</a:t>
            </a:fld>
            <a:endParaRPr lang="en-US">
              <a:solidFill>
                <a:srgbClr val="FFFFFF"/>
              </a:solidFill>
            </a:endParaRP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59CFAE3-785B-4893-AE3E-9212CF22973D}" type="datetime1">
              <a:rPr lang="en-US" smtClean="0"/>
              <a:pPr/>
              <a:t>12/9/2020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F7F7617-28A0-42E1-BD19-470BFD8A6E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fade thruBlk="1"/>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12702"/>
            <a:ext cx="7772400" cy="1569660"/>
          </a:xfrm>
        </p:spPr>
        <p:txBody>
          <a:bodyPr>
            <a:spAutoFit/>
          </a:bodyPr>
          <a:lstStyle/>
          <a:p>
            <a:r>
              <a:rPr lang="en-US" dirty="0">
                <a:solidFill>
                  <a:schemeClr val="tx1"/>
                </a:solidFill>
              </a:rPr>
              <a:t>According To The Scriptures</a:t>
            </a:r>
          </a:p>
        </p:txBody>
      </p:sp>
      <p:sp>
        <p:nvSpPr>
          <p:cNvPr id="3" name="Subtitle 2"/>
          <p:cNvSpPr>
            <a:spLocks noGrp="1"/>
          </p:cNvSpPr>
          <p:nvPr>
            <p:ph type="subTitle" idx="1"/>
          </p:nvPr>
        </p:nvSpPr>
        <p:spPr>
          <a:xfrm>
            <a:off x="685800" y="3611607"/>
            <a:ext cx="7772400" cy="507831"/>
          </a:xfrm>
        </p:spPr>
        <p:txBody>
          <a:bodyPr>
            <a:spAutoFit/>
          </a:bodyPr>
          <a:lstStyle/>
          <a:p>
            <a:r>
              <a:rPr lang="en-US" dirty="0">
                <a:solidFill>
                  <a:schemeClr val="tx1"/>
                </a:solidFill>
              </a:rPr>
              <a:t>1 Corinthians 15:1-4</a:t>
            </a:r>
          </a:p>
        </p:txBody>
      </p:sp>
      <p:sp>
        <p:nvSpPr>
          <p:cNvPr id="4" name="Slide Number Placeholder 3"/>
          <p:cNvSpPr>
            <a:spLocks noGrp="1"/>
          </p:cNvSpPr>
          <p:nvPr>
            <p:ph type="sldNum" sz="quarter" idx="12"/>
          </p:nvPr>
        </p:nvSpPr>
        <p:spPr/>
        <p:txBody>
          <a:bodyPr/>
          <a:lstStyle/>
          <a:p>
            <a:fld id="{DF7F7617-28A0-42E1-BD19-470BFD8A6E75}" type="slidenum">
              <a:rPr lang="en-US" smtClean="0"/>
              <a:pPr/>
              <a:t>1</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1805623"/>
          </a:xfrm>
        </p:spPr>
        <p:txBody>
          <a:bodyPr>
            <a:spAutoFit/>
          </a:bodyPr>
          <a:lstStyle/>
          <a:p>
            <a:r>
              <a:rPr lang="en-US" baseline="0" dirty="0">
                <a:solidFill>
                  <a:srgbClr val="FF0000"/>
                </a:solidFill>
              </a:rPr>
              <a:t>The Savior shall be of the </a:t>
            </a:r>
            <a:r>
              <a:rPr lang="en-US" i="1" baseline="0" dirty="0">
                <a:solidFill>
                  <a:srgbClr val="FF0000"/>
                </a:solidFill>
              </a:rPr>
              <a:t>“</a:t>
            </a:r>
            <a:r>
              <a:rPr lang="en-US" b="1" i="1" baseline="0" dirty="0">
                <a:solidFill>
                  <a:srgbClr val="FF0000"/>
                </a:solidFill>
              </a:rPr>
              <a:t>tribe of Judah</a:t>
            </a:r>
            <a:r>
              <a:rPr lang="en-US" i="1" baseline="0" dirty="0">
                <a:solidFill>
                  <a:srgbClr val="FF0000"/>
                </a:solidFill>
              </a:rPr>
              <a:t>.”</a:t>
            </a:r>
            <a:r>
              <a:rPr lang="en-US" b="1" i="1" dirty="0">
                <a:solidFill>
                  <a:srgbClr val="FF0000"/>
                </a:solidFill>
              </a:rPr>
              <a:t> </a:t>
            </a:r>
            <a:r>
              <a:rPr lang="en-US" b="1" baseline="0" dirty="0"/>
              <a:t>(Genesis 49:8-9)</a:t>
            </a:r>
          </a:p>
          <a:p>
            <a:r>
              <a:rPr lang="en-US" baseline="0" dirty="0">
                <a:solidFill>
                  <a:srgbClr val="FF0000"/>
                </a:solidFill>
              </a:rPr>
              <a:t>The Christ would be of the lineage of David.</a:t>
            </a:r>
            <a:r>
              <a:rPr lang="en-US" dirty="0">
                <a:solidFill>
                  <a:srgbClr val="FF0000"/>
                </a:solidFill>
              </a:rPr>
              <a:t> </a:t>
            </a:r>
            <a:r>
              <a:rPr lang="en-US" b="1" baseline="0" dirty="0"/>
              <a:t>(Psalms 132:11; cf. 2 Samuel</a:t>
            </a:r>
            <a:r>
              <a:rPr lang="en-US" b="1" dirty="0"/>
              <a:t> 7:11-14</a:t>
            </a:r>
            <a:r>
              <a:rPr lang="en-US" b="1" baseline="0" dirty="0"/>
              <a:t>)</a:t>
            </a:r>
          </a:p>
        </p:txBody>
      </p:sp>
      <p:sp>
        <p:nvSpPr>
          <p:cNvPr id="2" name="Title 1"/>
          <p:cNvSpPr>
            <a:spLocks noGrp="1"/>
          </p:cNvSpPr>
          <p:nvPr>
            <p:ph type="title"/>
          </p:nvPr>
        </p:nvSpPr>
        <p:spPr>
          <a:xfrm>
            <a:off x="457200" y="169030"/>
            <a:ext cx="8229600" cy="1354217"/>
          </a:xfrm>
        </p:spPr>
        <p:txBody>
          <a:bodyPr>
            <a:spAutoFit/>
          </a:bodyPr>
          <a:lstStyle/>
          <a:p>
            <a:r>
              <a:rPr lang="en-US" baseline="0" dirty="0">
                <a:solidFill>
                  <a:schemeClr val="tx1"/>
                </a:solidFill>
              </a:rPr>
              <a:t>Prophecies Of Christ’s Birth And Their Fulfillment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10</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39992"/>
            <a:ext cx="8229600" cy="3570208"/>
          </a:xfrm>
        </p:spPr>
        <p:txBody>
          <a:bodyPr>
            <a:spAutoFit/>
          </a:bodyPr>
          <a:lstStyle/>
          <a:p>
            <a:r>
              <a:rPr lang="en-US" dirty="0"/>
              <a:t>H</a:t>
            </a:r>
            <a:r>
              <a:rPr lang="en-US" baseline="0" dirty="0"/>
              <a:t>is sex is named … </a:t>
            </a:r>
            <a:r>
              <a:rPr lang="en-US" i="1" baseline="0" dirty="0"/>
              <a:t>“</a:t>
            </a:r>
            <a:r>
              <a:rPr lang="en-US" b="1" i="1" baseline="0" dirty="0">
                <a:solidFill>
                  <a:srgbClr val="FF0000"/>
                </a:solidFill>
              </a:rPr>
              <a:t>A son is given</a:t>
            </a:r>
            <a:r>
              <a:rPr lang="en-US" i="1" baseline="0" dirty="0"/>
              <a:t>,”</a:t>
            </a:r>
            <a:br>
              <a:rPr lang="en-US" b="1" baseline="0" dirty="0"/>
            </a:br>
            <a:r>
              <a:rPr lang="en-US" b="1" baseline="0" dirty="0"/>
              <a:t>(Isaiah 9:6)</a:t>
            </a:r>
          </a:p>
          <a:p>
            <a:r>
              <a:rPr lang="en-US" baseline="0" dirty="0"/>
              <a:t> “</a:t>
            </a:r>
            <a:r>
              <a:rPr lang="en-US" b="1" baseline="0" dirty="0">
                <a:solidFill>
                  <a:srgbClr val="FF0000"/>
                </a:solidFill>
              </a:rPr>
              <a:t>A son</a:t>
            </a:r>
            <a:r>
              <a:rPr lang="en-US" baseline="0" dirty="0"/>
              <a:t>” is prophesied, but </a:t>
            </a:r>
            <a:r>
              <a:rPr lang="en-US" b="1" i="1" baseline="0" dirty="0"/>
              <a:t>born of</a:t>
            </a:r>
            <a:r>
              <a:rPr lang="en-US" i="1" baseline="0" dirty="0"/>
              <a:t> “</a:t>
            </a:r>
            <a:r>
              <a:rPr lang="en-US" b="1" i="1" baseline="0" dirty="0"/>
              <a:t>a virgin</a:t>
            </a:r>
            <a:r>
              <a:rPr lang="en-US" i="1" baseline="0" dirty="0"/>
              <a:t>,” of a woman who had never known a man.</a:t>
            </a:r>
            <a:r>
              <a:rPr lang="en-US" dirty="0"/>
              <a:t> </a:t>
            </a:r>
            <a:r>
              <a:rPr lang="en-US" b="1" dirty="0"/>
              <a:t>(Isaiah 7:14)</a:t>
            </a:r>
            <a:endParaRPr lang="en-US" b="1" baseline="0" dirty="0"/>
          </a:p>
          <a:p>
            <a:pPr marL="109728" indent="0">
              <a:buNone/>
            </a:pPr>
            <a:endParaRPr lang="en-US" baseline="0" dirty="0"/>
          </a:p>
          <a:p>
            <a:r>
              <a:rPr lang="en-US" baseline="0" dirty="0"/>
              <a:t>So said Isaiah the prophet and so it occurred </a:t>
            </a:r>
            <a:r>
              <a:rPr lang="en-US" b="1" baseline="0" dirty="0"/>
              <a:t>(cf. Matthew 1:18-23; Luke 1:26-35)</a:t>
            </a:r>
            <a:endParaRPr lang="en-US" b="1" dirty="0"/>
          </a:p>
        </p:txBody>
      </p:sp>
      <p:sp>
        <p:nvSpPr>
          <p:cNvPr id="2" name="Title 1"/>
          <p:cNvSpPr>
            <a:spLocks noGrp="1"/>
          </p:cNvSpPr>
          <p:nvPr>
            <p:ph type="title"/>
          </p:nvPr>
        </p:nvSpPr>
        <p:spPr>
          <a:xfrm>
            <a:off x="457200" y="169030"/>
            <a:ext cx="8229600" cy="1354217"/>
          </a:xfrm>
        </p:spPr>
        <p:txBody>
          <a:bodyPr>
            <a:spAutoFit/>
          </a:bodyPr>
          <a:lstStyle/>
          <a:p>
            <a:r>
              <a:rPr lang="en-US" baseline="0" dirty="0"/>
              <a:t>Prophecies Of Christ’s Birth And Their Fulfillment</a:t>
            </a:r>
            <a:endParaRPr lang="en-US" dirty="0"/>
          </a:p>
        </p:txBody>
      </p:sp>
      <p:sp>
        <p:nvSpPr>
          <p:cNvPr id="4" name="Slide Number Placeholder 3"/>
          <p:cNvSpPr>
            <a:spLocks noGrp="1"/>
          </p:cNvSpPr>
          <p:nvPr>
            <p:ph type="sldNum" sz="quarter" idx="12"/>
          </p:nvPr>
        </p:nvSpPr>
        <p:spPr/>
        <p:txBody>
          <a:bodyPr/>
          <a:lstStyle/>
          <a:p>
            <a:fld id="{DF7F7617-28A0-42E1-BD19-470BFD8A6E75}" type="slidenum">
              <a:rPr lang="en-US" smtClean="0"/>
              <a:pPr/>
              <a:t>11</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4682"/>
            <a:ext cx="8229600" cy="3052118"/>
          </a:xfrm>
        </p:spPr>
        <p:txBody>
          <a:bodyPr>
            <a:spAutoFit/>
          </a:bodyPr>
          <a:lstStyle/>
          <a:p>
            <a:pPr>
              <a:buNone/>
            </a:pPr>
            <a:r>
              <a:rPr lang="en-US" b="1" baseline="0" dirty="0">
                <a:solidFill>
                  <a:srgbClr val="FF0000"/>
                </a:solidFill>
              </a:rPr>
              <a:t>Micah reveals the place</a:t>
            </a:r>
            <a:r>
              <a:rPr lang="en-US" b="1" baseline="0" dirty="0"/>
              <a:t>.</a:t>
            </a:r>
          </a:p>
          <a:p>
            <a:r>
              <a:rPr lang="en-US" baseline="0" dirty="0"/>
              <a:t>Micah 5:2, </a:t>
            </a:r>
            <a:r>
              <a:rPr lang="en-US" i="1" baseline="0" dirty="0"/>
              <a:t>“But thou </a:t>
            </a:r>
            <a:r>
              <a:rPr lang="en-US" b="1" i="1" baseline="0" dirty="0"/>
              <a:t>Bethlehem </a:t>
            </a:r>
            <a:r>
              <a:rPr lang="en-US" b="1" i="1" baseline="0" dirty="0" err="1"/>
              <a:t>Ephratha</a:t>
            </a:r>
            <a:r>
              <a:rPr lang="en-US" b="1" i="1" baseline="0" dirty="0"/>
              <a:t>, though thou be little among the thousands of Judah, yet out of thee shall he come forth unto me that is to be ruler in Israel; whose goings forth have been from of old, from everlasting.”</a:t>
            </a:r>
            <a:r>
              <a:rPr lang="en-US" b="1" baseline="0" dirty="0"/>
              <a:t> cf. Matthew 2:1-6</a:t>
            </a:r>
          </a:p>
        </p:txBody>
      </p:sp>
      <p:sp>
        <p:nvSpPr>
          <p:cNvPr id="2" name="Title 1"/>
          <p:cNvSpPr>
            <a:spLocks noGrp="1"/>
          </p:cNvSpPr>
          <p:nvPr>
            <p:ph type="title"/>
          </p:nvPr>
        </p:nvSpPr>
        <p:spPr>
          <a:xfrm>
            <a:off x="457200" y="169030"/>
            <a:ext cx="8229600" cy="1354217"/>
          </a:xfrm>
        </p:spPr>
        <p:txBody>
          <a:bodyPr>
            <a:spAutoFit/>
          </a:bodyPr>
          <a:lstStyle/>
          <a:p>
            <a:r>
              <a:rPr lang="en-US" baseline="0" dirty="0">
                <a:solidFill>
                  <a:schemeClr val="tx1"/>
                </a:solidFill>
              </a:rPr>
              <a:t>Prophecies Of Christ’s Birth And Their Fulfillment</a:t>
            </a:r>
            <a:endParaRPr lang="en-US" dirty="0">
              <a:solidFill>
                <a:schemeClr val="tx1"/>
              </a:solidFill>
            </a:endParaRPr>
          </a:p>
        </p:txBody>
      </p:sp>
      <p:sp>
        <p:nvSpPr>
          <p:cNvPr id="5" name="Slide Number Placeholder 4"/>
          <p:cNvSpPr>
            <a:spLocks noGrp="1"/>
          </p:cNvSpPr>
          <p:nvPr>
            <p:ph type="sldNum" sz="quarter" idx="12"/>
          </p:nvPr>
        </p:nvSpPr>
        <p:spPr/>
        <p:txBody>
          <a:bodyPr/>
          <a:lstStyle/>
          <a:p>
            <a:fld id="{DF7F7617-28A0-42E1-BD19-470BFD8A6E75}" type="slidenum">
              <a:rPr lang="en-US" smtClean="0"/>
              <a:pPr/>
              <a:t>12</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en-US"/>
              <a:t>b</a:t>
            </a:r>
          </a:p>
        </p:txBody>
      </p:sp>
      <p:pic>
        <p:nvPicPr>
          <p:cNvPr id="5123" name="Picture 3" descr="Tribal Territories"/>
          <p:cNvPicPr>
            <a:picLocks noGrp="1" noChangeAspect="1" noChangeArrowheads="1"/>
          </p:cNvPicPr>
          <p:nvPr>
            <p:ph idx="1"/>
          </p:nvPr>
        </p:nvPicPr>
        <p:blipFill>
          <a:blip r:embed="rId2" cstate="print"/>
          <a:srcRect/>
          <a:stretch>
            <a:fillRect/>
          </a:stretch>
        </p:blipFill>
        <p:spPr>
          <a:xfrm>
            <a:off x="0" y="0"/>
            <a:ext cx="9144000" cy="6858000"/>
          </a:xfrm>
          <a:noFill/>
        </p:spPr>
      </p:pic>
      <p:sp>
        <p:nvSpPr>
          <p:cNvPr id="5124" name="AutoShape 5"/>
          <p:cNvSpPr>
            <a:spLocks/>
          </p:cNvSpPr>
          <p:nvPr/>
        </p:nvSpPr>
        <p:spPr bwMode="auto">
          <a:xfrm>
            <a:off x="2286000" y="1066800"/>
            <a:ext cx="2514600" cy="646331"/>
          </a:xfrm>
          <a:prstGeom prst="borderCallout2">
            <a:avLst>
              <a:gd name="adj1" fmla="val 18750"/>
              <a:gd name="adj2" fmla="val 103032"/>
              <a:gd name="adj3" fmla="val 18750"/>
              <a:gd name="adj4" fmla="val 108079"/>
              <a:gd name="adj5" fmla="val 169792"/>
              <a:gd name="adj6" fmla="val 126199"/>
            </a:avLst>
          </a:prstGeom>
          <a:solidFill>
            <a:schemeClr val="tx1"/>
          </a:solidFill>
          <a:ln w="28575" algn="ctr">
            <a:solidFill>
              <a:schemeClr val="tx1"/>
            </a:solidFill>
            <a:miter lim="800000"/>
            <a:headEnd/>
            <a:tailEnd/>
          </a:ln>
        </p:spPr>
        <p:txBody>
          <a:bodyPr>
            <a:spAutoFit/>
          </a:bodyPr>
          <a:lstStyle/>
          <a:p>
            <a:pPr algn="ctr" fontAlgn="base">
              <a:spcBef>
                <a:spcPct val="0"/>
              </a:spcBef>
              <a:spcAft>
                <a:spcPct val="0"/>
              </a:spcAft>
            </a:pPr>
            <a:r>
              <a:rPr lang="en-US" dirty="0">
                <a:solidFill>
                  <a:srgbClr val="000000"/>
                </a:solidFill>
              </a:rPr>
              <a:t>Bethlehem in Zebulun. Joshua 19:15</a:t>
            </a:r>
          </a:p>
        </p:txBody>
      </p:sp>
      <p:sp>
        <p:nvSpPr>
          <p:cNvPr id="5125" name="AutoShape 5"/>
          <p:cNvSpPr>
            <a:spLocks/>
          </p:cNvSpPr>
          <p:nvPr/>
        </p:nvSpPr>
        <p:spPr bwMode="auto">
          <a:xfrm>
            <a:off x="1600200" y="3733800"/>
            <a:ext cx="2514600" cy="646331"/>
          </a:xfrm>
          <a:prstGeom prst="borderCallout2">
            <a:avLst>
              <a:gd name="adj1" fmla="val 18750"/>
              <a:gd name="adj2" fmla="val 103032"/>
              <a:gd name="adj3" fmla="val 18750"/>
              <a:gd name="adj4" fmla="val 108079"/>
              <a:gd name="adj5" fmla="val 98481"/>
              <a:gd name="adj6" fmla="val 150639"/>
            </a:avLst>
          </a:prstGeom>
          <a:solidFill>
            <a:schemeClr val="tx1"/>
          </a:solidFill>
          <a:ln w="28575" algn="ctr">
            <a:solidFill>
              <a:schemeClr val="tx1"/>
            </a:solidFill>
            <a:miter lim="800000"/>
            <a:headEnd/>
            <a:tailEnd/>
          </a:ln>
        </p:spPr>
        <p:txBody>
          <a:bodyPr>
            <a:spAutoFit/>
          </a:bodyPr>
          <a:lstStyle/>
          <a:p>
            <a:pPr algn="ctr" fontAlgn="base">
              <a:spcBef>
                <a:spcPct val="0"/>
              </a:spcBef>
              <a:spcAft>
                <a:spcPct val="0"/>
              </a:spcAft>
            </a:pPr>
            <a:r>
              <a:rPr lang="en-US" dirty="0">
                <a:solidFill>
                  <a:srgbClr val="000000"/>
                </a:solidFill>
              </a:rPr>
              <a:t>Bethlehem in Judea</a:t>
            </a:r>
            <a:br>
              <a:rPr lang="en-US" dirty="0">
                <a:solidFill>
                  <a:srgbClr val="000000"/>
                </a:solidFill>
              </a:rPr>
            </a:br>
            <a:r>
              <a:rPr lang="en-US" dirty="0">
                <a:solidFill>
                  <a:srgbClr val="000000"/>
                </a:solidFill>
              </a:rPr>
              <a:t>Micah 5:2</a:t>
            </a:r>
          </a:p>
        </p:txBody>
      </p:sp>
      <p:sp>
        <p:nvSpPr>
          <p:cNvPr id="6" name="Slide Number Placeholder 5"/>
          <p:cNvSpPr>
            <a:spLocks noGrp="1"/>
          </p:cNvSpPr>
          <p:nvPr>
            <p:ph type="sldNum" sz="quarter" idx="12"/>
          </p:nvPr>
        </p:nvSpPr>
        <p:spPr/>
        <p:txBody>
          <a:bodyPr/>
          <a:lstStyle/>
          <a:p>
            <a:pPr>
              <a:defRPr/>
            </a:pPr>
            <a:fld id="{6987220F-8B56-4846-B12D-1F0625A7399C}" type="slidenum">
              <a:rPr lang="en-US" smtClean="0">
                <a:solidFill>
                  <a:srgbClr val="FFFFFF"/>
                </a:solidFill>
              </a:rPr>
              <a:pPr>
                <a:defRPr/>
              </a:pPr>
              <a:t>13</a:t>
            </a:fld>
            <a:endParaRPr lang="en-US">
              <a:solidFill>
                <a:srgbClr val="FFFFFF"/>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7885"/>
            <a:ext cx="8229600" cy="1769715"/>
          </a:xfrm>
        </p:spPr>
        <p:txBody>
          <a:bodyPr>
            <a:spAutoFit/>
          </a:bodyPr>
          <a:lstStyle/>
          <a:p>
            <a:r>
              <a:rPr lang="en-US" sz="2800" i="1" baseline="0" dirty="0"/>
              <a:t>“</a:t>
            </a:r>
            <a:r>
              <a:rPr lang="en-US" sz="2800" b="1" i="1" baseline="0" dirty="0">
                <a:solidFill>
                  <a:srgbClr val="FF0000"/>
                </a:solidFill>
              </a:rPr>
              <a:t>Lowly</a:t>
            </a:r>
            <a:r>
              <a:rPr lang="en-US" sz="2800" b="1" i="1" baseline="0" dirty="0"/>
              <a:t>”</a:t>
            </a:r>
            <a:r>
              <a:rPr lang="en-US" sz="2800" i="1" baseline="0" dirty="0"/>
              <a:t> … </a:t>
            </a:r>
            <a:r>
              <a:rPr lang="en-US" sz="2800" b="1" baseline="0" dirty="0"/>
              <a:t>Isaiah 42:1-4; 53:7; </a:t>
            </a:r>
            <a:br>
              <a:rPr lang="en-US" sz="2800" b="1" baseline="0" dirty="0"/>
            </a:br>
            <a:r>
              <a:rPr lang="en-US" sz="2800" b="1" baseline="0" dirty="0"/>
              <a:t>Zechariah 9:9; cf. Matthew 21:1-5</a:t>
            </a:r>
          </a:p>
          <a:p>
            <a:pPr lvl="1"/>
            <a:r>
              <a:rPr lang="en-US" sz="2400" baseline="0" dirty="0"/>
              <a:t>“</a:t>
            </a:r>
            <a:r>
              <a:rPr lang="en-US" sz="2400" i="1" baseline="0" dirty="0"/>
              <a:t>I am meek and lowly in heart.”</a:t>
            </a:r>
            <a:r>
              <a:rPr lang="en-US" sz="2400" baseline="0" dirty="0"/>
              <a:t> Matthew 11:29</a:t>
            </a:r>
          </a:p>
          <a:p>
            <a:pPr lvl="1"/>
            <a:r>
              <a:rPr lang="en-US" sz="2400" i="1" baseline="0" dirty="0"/>
              <a:t>cf. Our attitude.</a:t>
            </a:r>
            <a:r>
              <a:rPr lang="en-US" sz="2400" baseline="0" dirty="0"/>
              <a:t> Philippians 2:5; 2 Corinthians 8:9</a:t>
            </a:r>
            <a:endParaRPr lang="en-US" sz="2400" dirty="0"/>
          </a:p>
        </p:txBody>
      </p:sp>
      <p:sp>
        <p:nvSpPr>
          <p:cNvPr id="2" name="Title 1"/>
          <p:cNvSpPr>
            <a:spLocks noGrp="1"/>
          </p:cNvSpPr>
          <p:nvPr>
            <p:ph type="title"/>
          </p:nvPr>
        </p:nvSpPr>
        <p:spPr>
          <a:xfrm>
            <a:off x="457200" y="169030"/>
            <a:ext cx="8229600" cy="1354217"/>
          </a:xfrm>
        </p:spPr>
        <p:txBody>
          <a:bodyPr>
            <a:spAutoFit/>
          </a:bodyPr>
          <a:lstStyle/>
          <a:p>
            <a:r>
              <a:rPr lang="en-US" baseline="0" dirty="0">
                <a:solidFill>
                  <a:schemeClr val="tx1"/>
                </a:solidFill>
              </a:rPr>
              <a:t>Prophecies Of Christ’s Character And Fulfillment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14</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03008"/>
            <a:ext cx="8229600" cy="3454792"/>
          </a:xfrm>
        </p:spPr>
        <p:txBody>
          <a:bodyPr>
            <a:spAutoFit/>
          </a:bodyPr>
          <a:lstStyle/>
          <a:p>
            <a:pPr>
              <a:buNone/>
            </a:pPr>
            <a:r>
              <a:rPr lang="en-US" b="1" baseline="0" dirty="0">
                <a:solidFill>
                  <a:srgbClr val="FF0000"/>
                </a:solidFill>
              </a:rPr>
              <a:t>There would be a forerunner</a:t>
            </a:r>
            <a:r>
              <a:rPr lang="en-US" b="1" baseline="0" dirty="0"/>
              <a:t>.</a:t>
            </a:r>
          </a:p>
          <a:p>
            <a:pPr lvl="1"/>
            <a:r>
              <a:rPr lang="en-US" baseline="0" dirty="0"/>
              <a:t>John the Baptist, was set forth as one </a:t>
            </a:r>
            <a:r>
              <a:rPr lang="en-US" i="1" baseline="0" dirty="0"/>
              <a:t>“that crieth in the wilderness,” </a:t>
            </a:r>
            <a:r>
              <a:rPr lang="en-US" baseline="0" dirty="0"/>
              <a:t>preparing</a:t>
            </a:r>
            <a:r>
              <a:rPr lang="en-US" i="1" baseline="0" dirty="0"/>
              <a:t> “the way of the Lord.”</a:t>
            </a:r>
            <a:r>
              <a:rPr lang="en-US" baseline="0" dirty="0"/>
              <a:t> (Isaiah 40:3-5; Matthew 3:3; cf. John 1:19ff)</a:t>
            </a:r>
          </a:p>
          <a:p>
            <a:pPr marL="393192" lvl="1" indent="0">
              <a:buNone/>
            </a:pPr>
            <a:endParaRPr lang="en-US" i="1" baseline="0" dirty="0"/>
          </a:p>
          <a:p>
            <a:pPr lvl="1"/>
            <a:r>
              <a:rPr lang="en-US" baseline="0" dirty="0"/>
              <a:t>The prophets said in fact and in effect, </a:t>
            </a:r>
            <a:r>
              <a:rPr lang="en-US" i="1" baseline="0" dirty="0"/>
              <a:t>“Before the Savior comes, one will come who will tell you that He shortly will come.”</a:t>
            </a:r>
            <a:r>
              <a:rPr lang="en-US" baseline="0" dirty="0"/>
              <a:t> (cf. Malachi 3:1; 4:5; </a:t>
            </a:r>
            <a:br>
              <a:rPr lang="en-US" baseline="0" dirty="0"/>
            </a:br>
            <a:r>
              <a:rPr lang="en-US" baseline="0" dirty="0"/>
              <a:t>Matthew 11:7-15; Mark 9:11-13; Luke 1:17)</a:t>
            </a:r>
            <a:endParaRPr lang="en-US" dirty="0"/>
          </a:p>
        </p:txBody>
      </p:sp>
      <p:sp>
        <p:nvSpPr>
          <p:cNvPr id="2" name="Title 1"/>
          <p:cNvSpPr>
            <a:spLocks noGrp="1"/>
          </p:cNvSpPr>
          <p:nvPr>
            <p:ph type="title"/>
          </p:nvPr>
        </p:nvSpPr>
        <p:spPr>
          <a:xfrm>
            <a:off x="457200" y="169030"/>
            <a:ext cx="8229600" cy="1354217"/>
          </a:xfrm>
        </p:spPr>
        <p:txBody>
          <a:bodyPr>
            <a:spAutoFit/>
          </a:bodyPr>
          <a:lstStyle/>
          <a:p>
            <a:r>
              <a:rPr lang="en-US" baseline="0" dirty="0">
                <a:solidFill>
                  <a:schemeClr val="tx1"/>
                </a:solidFill>
              </a:rPr>
              <a:t>Prophecies Of</a:t>
            </a:r>
            <a:r>
              <a:rPr lang="en-US" dirty="0">
                <a:solidFill>
                  <a:schemeClr val="tx1"/>
                </a:solidFill>
              </a:rPr>
              <a:t> </a:t>
            </a:r>
            <a:r>
              <a:rPr lang="en-US" baseline="0" dirty="0">
                <a:solidFill>
                  <a:schemeClr val="tx1"/>
                </a:solidFill>
              </a:rPr>
              <a:t>His Ministry … And Fulfillment.</a:t>
            </a:r>
            <a:endParaRPr lang="en-US" dirty="0">
              <a:solidFill>
                <a:schemeClr val="tx1"/>
              </a:solidFill>
            </a:endParaRPr>
          </a:p>
        </p:txBody>
      </p:sp>
      <p:sp>
        <p:nvSpPr>
          <p:cNvPr id="5" name="Slide Number Placeholder 4"/>
          <p:cNvSpPr>
            <a:spLocks noGrp="1"/>
          </p:cNvSpPr>
          <p:nvPr>
            <p:ph type="sldNum" sz="quarter" idx="12"/>
          </p:nvPr>
        </p:nvSpPr>
        <p:spPr/>
        <p:txBody>
          <a:bodyPr/>
          <a:lstStyle/>
          <a:p>
            <a:fld id="{DF7F7617-28A0-42E1-BD19-470BFD8A6E75}" type="slidenum">
              <a:rPr lang="en-US" smtClean="0"/>
              <a:pPr/>
              <a:t>15</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7"/>
            <a:ext cx="8229600" cy="4525963"/>
          </a:xfrm>
        </p:spPr>
        <p:txBody>
          <a:bodyPr>
            <a:spAutoFit/>
          </a:bodyPr>
          <a:lstStyle/>
          <a:p>
            <a:pPr>
              <a:buNone/>
            </a:pPr>
            <a:r>
              <a:rPr lang="en-US" b="1" baseline="0" dirty="0">
                <a:solidFill>
                  <a:srgbClr val="FF0000"/>
                </a:solidFill>
              </a:rPr>
              <a:t>Specific prophecies of His ministry</a:t>
            </a:r>
            <a:r>
              <a:rPr lang="en-US" b="1" baseline="0" dirty="0"/>
              <a:t>.</a:t>
            </a:r>
          </a:p>
          <a:p>
            <a:r>
              <a:rPr lang="en-US" baseline="0" dirty="0"/>
              <a:t>Jesus’ service to the down trodden. </a:t>
            </a:r>
            <a:r>
              <a:rPr lang="en-US" b="1" baseline="0" dirty="0"/>
              <a:t>Isaiah 42:5-7; Luke 4:18</a:t>
            </a:r>
          </a:p>
          <a:p>
            <a:r>
              <a:rPr lang="en-US" baseline="0" dirty="0"/>
              <a:t>His ministry to the Gentiles. </a:t>
            </a:r>
            <a:r>
              <a:rPr lang="en-US" b="1" baseline="0" dirty="0"/>
              <a:t>Isaiah 42:1-4; Matthew 12:21</a:t>
            </a:r>
          </a:p>
          <a:p>
            <a:r>
              <a:rPr lang="en-US" baseline="0" dirty="0"/>
              <a:t>He would teach in parables. </a:t>
            </a:r>
            <a:r>
              <a:rPr lang="en-US" b="1" baseline="0" dirty="0"/>
              <a:t>Psalms 78:2; Mark 4:33-34</a:t>
            </a:r>
          </a:p>
          <a:p>
            <a:r>
              <a:rPr lang="en-US" baseline="0" dirty="0"/>
              <a:t>God had prepared through prophecy His right to be received as </a:t>
            </a:r>
            <a:r>
              <a:rPr lang="en-US" b="1" i="1" baseline="0" dirty="0"/>
              <a:t>“That Prophet of God</a:t>
            </a:r>
            <a:r>
              <a:rPr lang="en-US" i="1" baseline="0" dirty="0"/>
              <a:t>.”</a:t>
            </a:r>
            <a:r>
              <a:rPr lang="en-US" baseline="0" dirty="0"/>
              <a:t> cf. Deuteronomy 18:18</a:t>
            </a:r>
            <a:endParaRPr lang="en-US" dirty="0"/>
          </a:p>
        </p:txBody>
      </p:sp>
      <p:sp>
        <p:nvSpPr>
          <p:cNvPr id="2" name="Title 1"/>
          <p:cNvSpPr>
            <a:spLocks noGrp="1"/>
          </p:cNvSpPr>
          <p:nvPr>
            <p:ph type="title"/>
          </p:nvPr>
        </p:nvSpPr>
        <p:spPr>
          <a:xfrm>
            <a:off x="457200" y="169030"/>
            <a:ext cx="8229600" cy="1354217"/>
          </a:xfrm>
        </p:spPr>
        <p:txBody>
          <a:bodyPr>
            <a:spAutoFit/>
          </a:bodyPr>
          <a:lstStyle/>
          <a:p>
            <a:r>
              <a:rPr lang="en-US" baseline="0" dirty="0">
                <a:solidFill>
                  <a:schemeClr val="tx1"/>
                </a:solidFill>
              </a:rPr>
              <a:t>Prophecies Of</a:t>
            </a:r>
            <a:r>
              <a:rPr lang="en-US" dirty="0">
                <a:solidFill>
                  <a:schemeClr val="tx1"/>
                </a:solidFill>
              </a:rPr>
              <a:t> </a:t>
            </a:r>
            <a:r>
              <a:rPr lang="en-US" baseline="0" dirty="0">
                <a:solidFill>
                  <a:schemeClr val="tx1"/>
                </a:solidFill>
              </a:rPr>
              <a:t>His Ministry … And Fulfillment.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16</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3108"/>
            <a:ext cx="8229600" cy="4919295"/>
          </a:xfrm>
        </p:spPr>
        <p:txBody>
          <a:bodyPr>
            <a:spAutoFit/>
          </a:bodyPr>
          <a:lstStyle/>
          <a:p>
            <a:pPr>
              <a:buNone/>
            </a:pPr>
            <a:r>
              <a:rPr lang="en-US" b="1" baseline="0" dirty="0">
                <a:solidFill>
                  <a:srgbClr val="FF0000"/>
                </a:solidFill>
              </a:rPr>
              <a:t>Many </a:t>
            </a:r>
            <a:r>
              <a:rPr lang="en-US" b="1" dirty="0">
                <a:solidFill>
                  <a:srgbClr val="FF0000"/>
                </a:solidFill>
              </a:rPr>
              <a:t>specific prophecies</a:t>
            </a:r>
            <a:r>
              <a:rPr lang="en-US" b="1" dirty="0"/>
              <a:t>.</a:t>
            </a:r>
            <a:endParaRPr lang="en-US" b="1" baseline="0" dirty="0"/>
          </a:p>
          <a:p>
            <a:r>
              <a:rPr lang="en-US" baseline="0" dirty="0"/>
              <a:t>He was to be betrayed by a friend. </a:t>
            </a:r>
            <a:br>
              <a:rPr lang="en-US" baseline="0" dirty="0"/>
            </a:br>
            <a:r>
              <a:rPr lang="en-US" b="1" baseline="0" dirty="0"/>
              <a:t>Psalms 41:9; 55:13</a:t>
            </a:r>
          </a:p>
          <a:p>
            <a:r>
              <a:rPr lang="en-US" baseline="0" dirty="0"/>
              <a:t>Sold for 30 pieces of silver. </a:t>
            </a:r>
            <a:r>
              <a:rPr lang="en-US" b="1" baseline="0" dirty="0"/>
              <a:t>Zechariah 11:12-13; Matthew 27:3-10</a:t>
            </a:r>
          </a:p>
          <a:p>
            <a:r>
              <a:rPr lang="en-US" baseline="0" dirty="0"/>
              <a:t>He would be deserted by his disciples. </a:t>
            </a:r>
            <a:r>
              <a:rPr lang="en-US" b="1" baseline="0" dirty="0"/>
              <a:t>Zechariah 13:7; Matthew 26:56</a:t>
            </a:r>
          </a:p>
          <a:p>
            <a:r>
              <a:rPr lang="en-US" baseline="0" dirty="0"/>
              <a:t>He would be mocked and insulted. </a:t>
            </a:r>
            <a:br>
              <a:rPr lang="en-US" baseline="0" dirty="0"/>
            </a:br>
            <a:r>
              <a:rPr lang="en-US" b="1" baseline="0" dirty="0"/>
              <a:t>Psalms 35:15-16</a:t>
            </a:r>
          </a:p>
          <a:p>
            <a:r>
              <a:rPr lang="en-US" baseline="0" dirty="0"/>
              <a:t>He would remain silent. </a:t>
            </a:r>
            <a:r>
              <a:rPr lang="en-US" b="1" baseline="0" dirty="0"/>
              <a:t>Isaiah 53:7; Matthew 27:12-14,39,41,43</a:t>
            </a:r>
          </a:p>
        </p:txBody>
      </p:sp>
      <p:sp>
        <p:nvSpPr>
          <p:cNvPr id="2" name="Title 1"/>
          <p:cNvSpPr>
            <a:spLocks noGrp="1"/>
          </p:cNvSpPr>
          <p:nvPr>
            <p:ph type="title"/>
          </p:nvPr>
        </p:nvSpPr>
        <p:spPr>
          <a:xfrm>
            <a:off x="438346" y="484501"/>
            <a:ext cx="8305800" cy="723275"/>
          </a:xfrm>
        </p:spPr>
        <p:txBody>
          <a:bodyPr wrap="square">
            <a:spAutoFit/>
          </a:bodyPr>
          <a:lstStyle/>
          <a:p>
            <a:r>
              <a:rPr lang="en-US" baseline="0" dirty="0">
                <a:solidFill>
                  <a:schemeClr val="tx1"/>
                </a:solidFill>
              </a:rPr>
              <a:t>Prophecies Of His Betrayal,</a:t>
            </a:r>
            <a:r>
              <a:rPr lang="en-US" dirty="0">
                <a:solidFill>
                  <a:schemeClr val="tx1"/>
                </a:solidFill>
              </a:rPr>
              <a:t> </a:t>
            </a:r>
            <a:r>
              <a:rPr lang="en-US" baseline="0" dirty="0">
                <a:solidFill>
                  <a:schemeClr val="tx1"/>
                </a:solidFill>
              </a:rPr>
              <a:t>Trial</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17</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5890"/>
            <a:ext cx="8229600" cy="3154710"/>
          </a:xfrm>
        </p:spPr>
        <p:txBody>
          <a:bodyPr>
            <a:spAutoFit/>
          </a:bodyPr>
          <a:lstStyle/>
          <a:p>
            <a:pPr>
              <a:buNone/>
            </a:pPr>
            <a:r>
              <a:rPr lang="en-US" b="1" baseline="0" dirty="0">
                <a:solidFill>
                  <a:srgbClr val="FF0000"/>
                </a:solidFill>
              </a:rPr>
              <a:t>Many specific</a:t>
            </a:r>
            <a:r>
              <a:rPr lang="en-US" b="1" dirty="0">
                <a:solidFill>
                  <a:srgbClr val="FF0000"/>
                </a:solidFill>
              </a:rPr>
              <a:t> prophecies of His death</a:t>
            </a:r>
            <a:r>
              <a:rPr lang="en-US" dirty="0"/>
              <a:t>.</a:t>
            </a:r>
            <a:endParaRPr lang="en-US" baseline="0" dirty="0"/>
          </a:p>
          <a:p>
            <a:r>
              <a:rPr lang="en-US" baseline="0" dirty="0"/>
              <a:t>His hands and feet were to be pierced.</a:t>
            </a:r>
            <a:br>
              <a:rPr lang="en-US" baseline="0" dirty="0"/>
            </a:br>
            <a:r>
              <a:rPr lang="en-US" b="1" baseline="0" dirty="0"/>
              <a:t>Psalms 22:16; Luke 23;33; John 21:25, 27</a:t>
            </a:r>
          </a:p>
          <a:p>
            <a:r>
              <a:rPr lang="en-US" baseline="0" dirty="0"/>
              <a:t>He was to be given vinegar and gall to drink. </a:t>
            </a:r>
            <a:r>
              <a:rPr lang="en-US" b="1" baseline="0" dirty="0"/>
              <a:t>Psalms 69:21; Matthew 27:34</a:t>
            </a:r>
          </a:p>
          <a:p>
            <a:r>
              <a:rPr lang="en-US" baseline="0" dirty="0"/>
              <a:t>He was to die with the wicked. </a:t>
            </a:r>
            <a:r>
              <a:rPr lang="en-US" b="1" baseline="0" dirty="0"/>
              <a:t>Isaiah 53:9; Matthew 27:38</a:t>
            </a:r>
          </a:p>
        </p:txBody>
      </p:sp>
      <p:sp>
        <p:nvSpPr>
          <p:cNvPr id="2" name="Title 1"/>
          <p:cNvSpPr>
            <a:spLocks noGrp="1"/>
          </p:cNvSpPr>
          <p:nvPr>
            <p:ph type="title"/>
          </p:nvPr>
        </p:nvSpPr>
        <p:spPr>
          <a:xfrm>
            <a:off x="457200" y="484500"/>
            <a:ext cx="8229600" cy="723275"/>
          </a:xfrm>
        </p:spPr>
        <p:txBody>
          <a:bodyPr>
            <a:spAutoFit/>
          </a:bodyPr>
          <a:lstStyle/>
          <a:p>
            <a:r>
              <a:rPr lang="en-US" baseline="0" dirty="0">
                <a:solidFill>
                  <a:schemeClr val="tx1"/>
                </a:solidFill>
              </a:rPr>
              <a:t>Prophecies Of His Death</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18</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 y="1295400"/>
            <a:ext cx="8882064" cy="4867999"/>
          </a:xfrm>
        </p:spPr>
        <p:txBody>
          <a:bodyPr wrap="square">
            <a:spAutoFit/>
          </a:bodyPr>
          <a:lstStyle/>
          <a:p>
            <a:r>
              <a:rPr lang="en-US" baseline="0" dirty="0"/>
              <a:t>He was to be nailed to the cross, but no bones were to be broken. </a:t>
            </a:r>
            <a:r>
              <a:rPr lang="en-US" b="1" baseline="0" dirty="0"/>
              <a:t>Psalms 22:16; 34:20; John 19:36; cf. Exodus 12:46; 1 Corinthians 5:7</a:t>
            </a:r>
          </a:p>
          <a:p>
            <a:r>
              <a:rPr lang="en-US" baseline="0" dirty="0"/>
              <a:t>His garments to be parted and lots cast. </a:t>
            </a:r>
            <a:br>
              <a:rPr lang="en-US" baseline="0" dirty="0"/>
            </a:br>
            <a:r>
              <a:rPr lang="en-US" b="1" baseline="0" dirty="0"/>
              <a:t>Psalms 22:18; John 19:24</a:t>
            </a:r>
          </a:p>
          <a:p>
            <a:r>
              <a:rPr lang="en-US" baseline="0" dirty="0"/>
              <a:t>He was to cry, “</a:t>
            </a:r>
            <a:r>
              <a:rPr lang="en-US" i="1" baseline="0" dirty="0"/>
              <a:t>My God, My God, why hast thou forsaken me?”</a:t>
            </a:r>
            <a:r>
              <a:rPr lang="en-US" baseline="0" dirty="0"/>
              <a:t> </a:t>
            </a:r>
            <a:r>
              <a:rPr lang="en-US" b="1" baseline="0" dirty="0"/>
              <a:t>Psalms 22:1; Matthew 27:46</a:t>
            </a:r>
          </a:p>
          <a:p>
            <a:r>
              <a:rPr lang="en-US" baseline="0" dirty="0"/>
              <a:t>His side to be pierced. </a:t>
            </a:r>
            <a:r>
              <a:rPr lang="en-US" b="1" baseline="0" dirty="0"/>
              <a:t>Zechariah 12:10;</a:t>
            </a:r>
            <a:br>
              <a:rPr lang="en-US" b="1" baseline="0" dirty="0"/>
            </a:br>
            <a:r>
              <a:rPr lang="en-US" b="1" baseline="0" dirty="0"/>
              <a:t>John 19:34, 37</a:t>
            </a:r>
          </a:p>
          <a:p>
            <a:r>
              <a:rPr lang="en-US" baseline="0" dirty="0"/>
              <a:t>To be buried in a rich man’s tomb. </a:t>
            </a:r>
            <a:r>
              <a:rPr lang="en-US" b="1" baseline="0" dirty="0"/>
              <a:t>Isaiah 53:9; Matthew 27:57-60</a:t>
            </a:r>
            <a:endParaRPr lang="en-US" b="1" dirty="0"/>
          </a:p>
        </p:txBody>
      </p:sp>
      <p:sp>
        <p:nvSpPr>
          <p:cNvPr id="2" name="Title 1"/>
          <p:cNvSpPr>
            <a:spLocks noGrp="1"/>
          </p:cNvSpPr>
          <p:nvPr>
            <p:ph type="title"/>
          </p:nvPr>
        </p:nvSpPr>
        <p:spPr>
          <a:xfrm>
            <a:off x="457200" y="484500"/>
            <a:ext cx="8229600" cy="723275"/>
          </a:xfrm>
        </p:spPr>
        <p:txBody>
          <a:bodyPr>
            <a:spAutoFit/>
          </a:bodyPr>
          <a:lstStyle/>
          <a:p>
            <a:r>
              <a:rPr lang="en-US" baseline="0" dirty="0">
                <a:solidFill>
                  <a:schemeClr val="tx1"/>
                </a:solidFill>
              </a:rPr>
              <a:t>Prophecies Of His Death</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19</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458200" cy="4247317"/>
          </a:xfrm>
        </p:spPr>
        <p:txBody>
          <a:bodyPr>
            <a:spAutoFit/>
          </a:bodyPr>
          <a:lstStyle/>
          <a:p>
            <a:pPr marL="109728" indent="0">
              <a:buNone/>
            </a:pPr>
            <a:r>
              <a:rPr lang="en-US" i="1" dirty="0"/>
              <a:t>“</a:t>
            </a:r>
            <a:r>
              <a:rPr lang="en-US" b="1" i="1" dirty="0"/>
              <a:t>Now I make known unto you brethren, the gospel which I preached unto you, which also ye received, wherein also ye stand, by which also ye are saved, if ye hold fast the word which I preached unto you, except ye believed in vain. For I delivered unto you first of all that which also I received: that Christ died for our sins </a:t>
            </a:r>
            <a:r>
              <a:rPr lang="en-US" b="1" i="1" dirty="0">
                <a:solidFill>
                  <a:srgbClr val="FF0000"/>
                </a:solidFill>
              </a:rPr>
              <a:t>according to the scriptures</a:t>
            </a:r>
            <a:r>
              <a:rPr lang="en-US" b="1" i="1" dirty="0"/>
              <a:t>; and that he was buried; and that he hath been raised on the third day </a:t>
            </a:r>
            <a:r>
              <a:rPr lang="en-US" b="1" i="1" dirty="0">
                <a:solidFill>
                  <a:srgbClr val="FF0000"/>
                </a:solidFill>
              </a:rPr>
              <a:t>according to the scriptures</a:t>
            </a:r>
            <a:r>
              <a:rPr lang="en-US" i="1" dirty="0"/>
              <a:t>”</a:t>
            </a:r>
          </a:p>
        </p:txBody>
      </p:sp>
      <p:sp>
        <p:nvSpPr>
          <p:cNvPr id="4" name="Slide Number Placeholder 3"/>
          <p:cNvSpPr>
            <a:spLocks noGrp="1"/>
          </p:cNvSpPr>
          <p:nvPr>
            <p:ph type="sldNum" sz="quarter" idx="12"/>
          </p:nvPr>
        </p:nvSpPr>
        <p:spPr/>
        <p:txBody>
          <a:bodyPr/>
          <a:lstStyle/>
          <a:p>
            <a:fld id="{C70BD283-115C-4138-B5F1-4E2B822551B8}" type="slidenum">
              <a:rPr lang="en-US" smtClean="0"/>
              <a:pPr/>
              <a:t>2</a:t>
            </a:fld>
            <a:endParaRPr lang="en-US"/>
          </a:p>
        </p:txBody>
      </p:sp>
      <p:sp>
        <p:nvSpPr>
          <p:cNvPr id="2" name="Title 1"/>
          <p:cNvSpPr>
            <a:spLocks noGrp="1"/>
          </p:cNvSpPr>
          <p:nvPr>
            <p:ph type="title"/>
          </p:nvPr>
        </p:nvSpPr>
        <p:spPr>
          <a:xfrm>
            <a:off x="457200" y="1009962"/>
            <a:ext cx="8229600" cy="723275"/>
          </a:xfrm>
        </p:spPr>
        <p:txBody>
          <a:bodyPr>
            <a:spAutoFit/>
          </a:bodyPr>
          <a:lstStyle/>
          <a:p>
            <a:r>
              <a:rPr lang="en-US" dirty="0">
                <a:solidFill>
                  <a:schemeClr val="tx1"/>
                </a:solidFill>
              </a:rPr>
              <a:t>1 Corinthians 15:1-4</a:t>
            </a:r>
          </a:p>
        </p:txBody>
      </p:sp>
    </p:spTree>
    <p:extLst>
      <p:ext uri="{BB962C8B-B14F-4D97-AF65-F5344CB8AC3E}">
        <p14:creationId xmlns:p14="http://schemas.microsoft.com/office/powerpoint/2010/main" val="25500979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 y="1816417"/>
            <a:ext cx="8936832" cy="4431983"/>
          </a:xfrm>
        </p:spPr>
        <p:txBody>
          <a:bodyPr wrap="square">
            <a:spAutoFit/>
          </a:bodyPr>
          <a:lstStyle/>
          <a:p>
            <a:pPr>
              <a:spcBef>
                <a:spcPts val="0"/>
              </a:spcBef>
            </a:pPr>
            <a:r>
              <a:rPr lang="en-US" sz="2400" baseline="0" dirty="0"/>
              <a:t>Perhaps no greater example than the application of David’s </a:t>
            </a:r>
            <a:r>
              <a:rPr lang="en-US" sz="2400" b="1" baseline="0" dirty="0"/>
              <a:t>Psalm 16:8ff</a:t>
            </a:r>
            <a:r>
              <a:rPr lang="en-US" sz="2400" baseline="0" dirty="0"/>
              <a:t> and </a:t>
            </a:r>
            <a:r>
              <a:rPr lang="en-US" sz="2400" b="1" baseline="0" dirty="0"/>
              <a:t>Psalms 110:1 in Acts 2.</a:t>
            </a:r>
          </a:p>
          <a:p>
            <a:pPr>
              <a:spcBef>
                <a:spcPts val="0"/>
              </a:spcBef>
            </a:pPr>
            <a:r>
              <a:rPr lang="en-US" sz="2400" dirty="0"/>
              <a:t>Luke 24:44-46, </a:t>
            </a:r>
            <a:r>
              <a:rPr lang="en-US" sz="2400" i="1" dirty="0"/>
              <a:t>“</a:t>
            </a:r>
            <a:r>
              <a:rPr lang="en-US" sz="2400" i="1" dirty="0">
                <a:solidFill>
                  <a:srgbClr val="FF0000"/>
                </a:solidFill>
              </a:rPr>
              <a:t>And he said unto them, These are my words which I spake unto you, while I was yet with you, that all things must needs be fulfilled, which are written in the law of Moses, and the prophets, and the psalms, concerning me. Then opened he their mind, that they might understand the scriptures; and he said unto them, </a:t>
            </a:r>
            <a:r>
              <a:rPr lang="en-US" sz="2800" b="1" i="1" dirty="0">
                <a:solidFill>
                  <a:srgbClr val="FF0000"/>
                </a:solidFill>
              </a:rPr>
              <a:t>Thus it is written, that the Christ should suffer, and rise again from the dead the third day</a:t>
            </a:r>
            <a:r>
              <a:rPr lang="en-US" sz="2400" i="1" dirty="0"/>
              <a:t>.”</a:t>
            </a:r>
          </a:p>
        </p:txBody>
      </p:sp>
      <p:sp>
        <p:nvSpPr>
          <p:cNvPr id="2" name="Title 1"/>
          <p:cNvSpPr>
            <a:spLocks noGrp="1"/>
          </p:cNvSpPr>
          <p:nvPr>
            <p:ph type="title"/>
          </p:nvPr>
        </p:nvSpPr>
        <p:spPr>
          <a:xfrm>
            <a:off x="457200" y="169030"/>
            <a:ext cx="8229600" cy="1354217"/>
          </a:xfrm>
        </p:spPr>
        <p:txBody>
          <a:bodyPr>
            <a:spAutoFit/>
          </a:bodyPr>
          <a:lstStyle/>
          <a:p>
            <a:r>
              <a:rPr lang="en-US" baseline="0" dirty="0">
                <a:solidFill>
                  <a:schemeClr val="tx1"/>
                </a:solidFill>
              </a:rPr>
              <a:t>Prophecies Of His Resurrection And Coronation</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20</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401205"/>
          </a:xfrm>
        </p:spPr>
        <p:txBody>
          <a:bodyPr>
            <a:spAutoFit/>
          </a:bodyPr>
          <a:lstStyle/>
          <a:p>
            <a:r>
              <a:rPr lang="en-US" baseline="0" dirty="0"/>
              <a:t>They could recognize Him who was to deliver them if they would but </a:t>
            </a:r>
            <a:r>
              <a:rPr lang="en-US" i="1" baseline="0" dirty="0"/>
              <a:t>“</a:t>
            </a:r>
            <a:r>
              <a:rPr lang="en-US" b="1" i="1" baseline="0" dirty="0">
                <a:solidFill>
                  <a:srgbClr val="FF0000"/>
                </a:solidFill>
              </a:rPr>
              <a:t>search the Scriptures</a:t>
            </a:r>
            <a:r>
              <a:rPr lang="en-US" i="1" baseline="0" dirty="0"/>
              <a:t>.”</a:t>
            </a:r>
            <a:r>
              <a:rPr lang="en-US" baseline="0" dirty="0"/>
              <a:t> </a:t>
            </a:r>
            <a:r>
              <a:rPr lang="en-US" b="1" baseline="0" dirty="0"/>
              <a:t>(John 5:39)</a:t>
            </a:r>
          </a:p>
          <a:p>
            <a:r>
              <a:rPr lang="en-US" baseline="0" dirty="0"/>
              <a:t>Paul </a:t>
            </a:r>
            <a:r>
              <a:rPr lang="en-US" i="1" baseline="0" dirty="0"/>
              <a:t>“</a:t>
            </a:r>
            <a:r>
              <a:rPr lang="en-US" b="1" i="1" baseline="0" dirty="0">
                <a:solidFill>
                  <a:srgbClr val="FF0000"/>
                </a:solidFill>
              </a:rPr>
              <a:t>reasoned from the Scriptures</a:t>
            </a:r>
            <a:r>
              <a:rPr lang="en-US" i="1" baseline="0" dirty="0"/>
              <a:t>,</a:t>
            </a:r>
            <a:r>
              <a:rPr lang="en-US" i="1" dirty="0"/>
              <a:t> t</a:t>
            </a:r>
            <a:r>
              <a:rPr lang="en-US" i="1" baseline="0" dirty="0"/>
              <a:t>hat Christ must needs have suffered, and risen again from the dead.”</a:t>
            </a:r>
            <a:r>
              <a:rPr lang="en-US" baseline="0" dirty="0"/>
              <a:t> </a:t>
            </a:r>
            <a:r>
              <a:rPr lang="en-US" b="1" baseline="0" dirty="0"/>
              <a:t>Acts 17:2, 3, 11, 12</a:t>
            </a:r>
          </a:p>
          <a:p>
            <a:r>
              <a:rPr lang="en-US" baseline="0" dirty="0"/>
              <a:t>This proves that the prophecies were designed to draw men to Jesus.</a:t>
            </a:r>
          </a:p>
          <a:p>
            <a:r>
              <a:rPr lang="en-US" baseline="0" dirty="0"/>
              <a:t>That is how the apostle used them … </a:t>
            </a:r>
            <a:br>
              <a:rPr lang="en-US" baseline="0" dirty="0"/>
            </a:br>
            <a:r>
              <a:rPr lang="en-US" b="1" baseline="0" dirty="0"/>
              <a:t>Acts 3:13-24; 13:23-27</a:t>
            </a:r>
          </a:p>
        </p:txBody>
      </p:sp>
      <p:sp>
        <p:nvSpPr>
          <p:cNvPr id="2" name="Title 1"/>
          <p:cNvSpPr>
            <a:spLocks noGrp="1"/>
          </p:cNvSpPr>
          <p:nvPr>
            <p:ph type="title"/>
          </p:nvPr>
        </p:nvSpPr>
        <p:spPr>
          <a:xfrm>
            <a:off x="457200" y="484500"/>
            <a:ext cx="8229600" cy="723275"/>
          </a:xfrm>
        </p:spPr>
        <p:txBody>
          <a:bodyPr>
            <a:spAutoFit/>
          </a:bodyPr>
          <a:lstStyle/>
          <a:p>
            <a:r>
              <a:rPr lang="en-US" baseline="0" dirty="0">
                <a:solidFill>
                  <a:schemeClr val="tx1"/>
                </a:solidFill>
              </a:rPr>
              <a:t>Conclusion:</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21</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3000821"/>
          </a:xfrm>
        </p:spPr>
        <p:txBody>
          <a:bodyPr>
            <a:spAutoFit/>
          </a:bodyPr>
          <a:lstStyle/>
          <a:p>
            <a:r>
              <a:rPr lang="en-US" baseline="0" dirty="0"/>
              <a:t>Jesus rebuked the disciples on the day of His resurrection:</a:t>
            </a:r>
            <a:br>
              <a:rPr lang="en-US" baseline="0" dirty="0"/>
            </a:br>
            <a:br>
              <a:rPr lang="en-US" baseline="0" dirty="0"/>
            </a:br>
            <a:r>
              <a:rPr lang="en-US" b="1" baseline="0" dirty="0"/>
              <a:t>Luke 24:25-26, </a:t>
            </a:r>
            <a:r>
              <a:rPr lang="en-US" i="1" baseline="0" dirty="0"/>
              <a:t>“</a:t>
            </a:r>
            <a:r>
              <a:rPr lang="en-US" b="1" i="1" baseline="0" dirty="0">
                <a:solidFill>
                  <a:srgbClr val="FF0000"/>
                </a:solidFill>
              </a:rPr>
              <a:t>O fools and slow of heart to believe all the prophets have spoken; Ought not Christ to have suffered these things, and to enter into His glory?</a:t>
            </a:r>
            <a:r>
              <a:rPr lang="en-US" i="1" baseline="0" dirty="0"/>
              <a:t>”</a:t>
            </a:r>
            <a:endParaRPr lang="en-US" dirty="0"/>
          </a:p>
        </p:txBody>
      </p:sp>
      <p:sp>
        <p:nvSpPr>
          <p:cNvPr id="2" name="Title 1"/>
          <p:cNvSpPr>
            <a:spLocks noGrp="1"/>
          </p:cNvSpPr>
          <p:nvPr>
            <p:ph type="title"/>
          </p:nvPr>
        </p:nvSpPr>
        <p:spPr>
          <a:xfrm>
            <a:off x="457200" y="484500"/>
            <a:ext cx="8229600" cy="723275"/>
          </a:xfrm>
        </p:spPr>
        <p:txBody>
          <a:bodyPr>
            <a:spAutoFit/>
          </a:bodyPr>
          <a:lstStyle/>
          <a:p>
            <a:r>
              <a:rPr lang="en-US" baseline="0" dirty="0">
                <a:solidFill>
                  <a:schemeClr val="tx1"/>
                </a:solidFill>
              </a:rPr>
              <a:t>Conclusion:</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22</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3934410"/>
          </a:xfrm>
        </p:spPr>
        <p:txBody>
          <a:bodyPr>
            <a:spAutoFit/>
          </a:bodyPr>
          <a:lstStyle/>
          <a:p>
            <a:r>
              <a:rPr lang="en-US" dirty="0"/>
              <a:t>John 5:39-40, </a:t>
            </a:r>
            <a:r>
              <a:rPr lang="en-US" i="1" baseline="0" dirty="0"/>
              <a:t>“</a:t>
            </a:r>
            <a:r>
              <a:rPr lang="en-US" b="1" i="1" baseline="0" dirty="0">
                <a:solidFill>
                  <a:srgbClr val="FF0000"/>
                </a:solidFill>
              </a:rPr>
              <a:t>Search the Scriptures</a:t>
            </a:r>
            <a:r>
              <a:rPr lang="en-US" i="1" baseline="0" dirty="0"/>
              <a:t>; for in them ye think ye have eternal life: and they are they which testify of </a:t>
            </a:r>
            <a:r>
              <a:rPr lang="en-US" i="1" dirty="0"/>
              <a:t>me. And ye will not come to me, that ye may have life.”</a:t>
            </a:r>
          </a:p>
          <a:p>
            <a:pPr marL="109728" indent="0">
              <a:buNone/>
            </a:pPr>
            <a:endParaRPr lang="en-US" i="1" dirty="0"/>
          </a:p>
          <a:p>
            <a:r>
              <a:rPr lang="en-US" dirty="0"/>
              <a:t>2 Timothy 3:15, </a:t>
            </a:r>
            <a:r>
              <a:rPr lang="en-US" i="1" dirty="0"/>
              <a:t>“And that from a babe thou </a:t>
            </a:r>
            <a:r>
              <a:rPr lang="en-US" b="1" i="1" dirty="0">
                <a:solidFill>
                  <a:srgbClr val="FF0000"/>
                </a:solidFill>
              </a:rPr>
              <a:t>hast known the sacred writings</a:t>
            </a:r>
            <a:r>
              <a:rPr lang="en-US" i="1" dirty="0"/>
              <a:t> which are able to make thee wise unto salvation through faith which is in Christ Jesus.”</a:t>
            </a:r>
            <a:endParaRPr lang="en-US" dirty="0"/>
          </a:p>
        </p:txBody>
      </p:sp>
      <p:sp>
        <p:nvSpPr>
          <p:cNvPr id="4" name="Slide Number Placeholder 3"/>
          <p:cNvSpPr>
            <a:spLocks noGrp="1"/>
          </p:cNvSpPr>
          <p:nvPr>
            <p:ph type="sldNum" sz="quarter" idx="12"/>
          </p:nvPr>
        </p:nvSpPr>
        <p:spPr/>
        <p:txBody>
          <a:bodyPr/>
          <a:lstStyle/>
          <a:p>
            <a:fld id="{DF7F7617-28A0-42E1-BD19-470BFD8A6E75}" type="slidenum">
              <a:rPr lang="en-US" smtClean="0"/>
              <a:pPr/>
              <a:t>3</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spAutoFit/>
          </a:bodyPr>
          <a:lstStyle/>
          <a:p>
            <a:r>
              <a:rPr lang="en-US" baseline="0" dirty="0"/>
              <a:t>Luke 24:27, “</a:t>
            </a:r>
            <a:r>
              <a:rPr lang="en-US" i="1" baseline="0" dirty="0"/>
              <a:t>And beginning at Moses and all the prophets, he expounded unto them </a:t>
            </a:r>
            <a:r>
              <a:rPr lang="en-US" b="1" i="1" baseline="0" dirty="0">
                <a:solidFill>
                  <a:srgbClr val="FF0000"/>
                </a:solidFill>
              </a:rPr>
              <a:t>in all the Scriptures</a:t>
            </a:r>
            <a:r>
              <a:rPr lang="en-US" i="1" baseline="0" dirty="0"/>
              <a:t> the things concerning himself.”</a:t>
            </a:r>
          </a:p>
          <a:p>
            <a:r>
              <a:rPr lang="en-US" baseline="0" dirty="0"/>
              <a:t>Luke 24:44, “</a:t>
            </a:r>
            <a:r>
              <a:rPr lang="en-US" i="1" baseline="0" dirty="0"/>
              <a:t>These are the words which I spake unto you, while I was yet with you, that all things must be fulfilled, </a:t>
            </a:r>
            <a:r>
              <a:rPr lang="en-US" b="1" i="1" baseline="0" dirty="0">
                <a:solidFill>
                  <a:srgbClr val="FF0000"/>
                </a:solidFill>
              </a:rPr>
              <a:t>which were written in the law of Moses, and in the prophets, and in the psalms</a:t>
            </a:r>
            <a:r>
              <a:rPr lang="en-US" i="1" baseline="0" dirty="0"/>
              <a:t>, concerning me.”</a:t>
            </a:r>
          </a:p>
          <a:p>
            <a:endParaRPr lang="en-US" baseline="0" dirty="0"/>
          </a:p>
          <a:p>
            <a:r>
              <a:rPr lang="en-US" baseline="0" dirty="0"/>
              <a:t>The Old Testament Scriptures …</a:t>
            </a:r>
          </a:p>
        </p:txBody>
      </p:sp>
      <p:sp>
        <p:nvSpPr>
          <p:cNvPr id="2" name="Title 1"/>
          <p:cNvSpPr>
            <a:spLocks noGrp="1"/>
          </p:cNvSpPr>
          <p:nvPr>
            <p:ph type="title"/>
          </p:nvPr>
        </p:nvSpPr>
        <p:spPr>
          <a:xfrm>
            <a:off x="457200" y="484500"/>
            <a:ext cx="8229600" cy="723275"/>
          </a:xfrm>
        </p:spPr>
        <p:txBody>
          <a:bodyPr>
            <a:spAutoFit/>
          </a:bodyPr>
          <a:lstStyle/>
          <a:p>
            <a:r>
              <a:rPr lang="en-US" baseline="0" dirty="0">
                <a:solidFill>
                  <a:schemeClr val="tx1"/>
                </a:solidFill>
              </a:rPr>
              <a:t>What Scriptures?</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4</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81328"/>
            <a:ext cx="8686800" cy="3359894"/>
          </a:xfrm>
        </p:spPr>
        <p:txBody>
          <a:bodyPr>
            <a:spAutoFit/>
          </a:bodyPr>
          <a:lstStyle/>
          <a:p>
            <a:r>
              <a:rPr lang="en-US" b="1" baseline="0" dirty="0">
                <a:solidFill>
                  <a:srgbClr val="FF0000"/>
                </a:solidFill>
              </a:rPr>
              <a:t>Prediction</a:t>
            </a:r>
            <a:r>
              <a:rPr lang="en-US" baseline="0" dirty="0"/>
              <a:t> is a guess, a speculation, based upon circumstances and logical reasoning from past facts and recognized trends.</a:t>
            </a:r>
          </a:p>
          <a:p>
            <a:r>
              <a:rPr lang="en-US" b="1" baseline="0" dirty="0">
                <a:solidFill>
                  <a:srgbClr val="FF0000"/>
                </a:solidFill>
              </a:rPr>
              <a:t>Prophecies</a:t>
            </a:r>
            <a:r>
              <a:rPr lang="en-US" baseline="0" dirty="0"/>
              <a:t> do not rest upon deduction or probability.</a:t>
            </a:r>
          </a:p>
          <a:p>
            <a:pPr lvl="1"/>
            <a:r>
              <a:rPr lang="en-US" baseline="0" dirty="0"/>
              <a:t>A predictor understands what he predicts or forecasts.</a:t>
            </a:r>
          </a:p>
          <a:p>
            <a:pPr lvl="1"/>
            <a:r>
              <a:rPr lang="en-US" baseline="0" dirty="0"/>
              <a:t>The prophets of God did not necessarily comprehend what they spoke. </a:t>
            </a:r>
            <a:r>
              <a:rPr lang="en-US" b="1" baseline="0" dirty="0"/>
              <a:t>(1 Peter 1:9-12)</a:t>
            </a:r>
            <a:endParaRPr lang="en-US" b="1" dirty="0"/>
          </a:p>
        </p:txBody>
      </p:sp>
      <p:sp>
        <p:nvSpPr>
          <p:cNvPr id="2" name="Title 1"/>
          <p:cNvSpPr>
            <a:spLocks noGrp="1"/>
          </p:cNvSpPr>
          <p:nvPr>
            <p:ph type="title"/>
          </p:nvPr>
        </p:nvSpPr>
        <p:spPr>
          <a:xfrm>
            <a:off x="457200" y="484500"/>
            <a:ext cx="8229600" cy="723275"/>
          </a:xfrm>
        </p:spPr>
        <p:txBody>
          <a:bodyPr>
            <a:spAutoFit/>
          </a:bodyPr>
          <a:lstStyle/>
          <a:p>
            <a:r>
              <a:rPr lang="en-US" b="1" baseline="0" dirty="0">
                <a:solidFill>
                  <a:schemeClr val="tx1"/>
                </a:solidFill>
              </a:rPr>
              <a:t>Prophecy Versus Prediction</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5</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2139047"/>
          </a:xfrm>
        </p:spPr>
        <p:txBody>
          <a:bodyPr>
            <a:spAutoFit/>
          </a:bodyPr>
          <a:lstStyle/>
          <a:p>
            <a:r>
              <a:rPr lang="en-US" sz="2800" baseline="0" dirty="0"/>
              <a:t>According to Henry </a:t>
            </a:r>
            <a:r>
              <a:rPr lang="en-US" sz="2800" baseline="0" dirty="0" err="1"/>
              <a:t>Liddon</a:t>
            </a:r>
            <a:r>
              <a:rPr lang="en-US" sz="2800" baseline="0" dirty="0"/>
              <a:t> there are 332 prophecies fulfilled in Christ.</a:t>
            </a:r>
          </a:p>
          <a:p>
            <a:pPr lvl="1"/>
            <a:r>
              <a:rPr lang="en-US" sz="2400" baseline="0" dirty="0"/>
              <a:t>The words of Christ in the Old Testament are no accident.</a:t>
            </a:r>
          </a:p>
          <a:p>
            <a:pPr lvl="1"/>
            <a:r>
              <a:rPr lang="en-US" sz="2400" baseline="0" dirty="0"/>
              <a:t>They are not placed there for us to marvel.</a:t>
            </a:r>
          </a:p>
        </p:txBody>
      </p:sp>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Probability</a:t>
            </a:r>
          </a:p>
        </p:txBody>
      </p:sp>
      <p:sp>
        <p:nvSpPr>
          <p:cNvPr id="4" name="Slide Number Placeholder 3"/>
          <p:cNvSpPr>
            <a:spLocks noGrp="1"/>
          </p:cNvSpPr>
          <p:nvPr>
            <p:ph type="sldNum" sz="quarter" idx="12"/>
          </p:nvPr>
        </p:nvSpPr>
        <p:spPr/>
        <p:txBody>
          <a:bodyPr/>
          <a:lstStyle/>
          <a:p>
            <a:fld id="{DF7F7617-28A0-42E1-BD19-470BFD8A6E75}" type="slidenum">
              <a:rPr lang="en-US" smtClean="0"/>
              <a:pPr/>
              <a:t>6</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134191"/>
          </a:xfrm>
        </p:spPr>
        <p:txBody>
          <a:bodyPr>
            <a:spAutoFit/>
          </a:bodyPr>
          <a:lstStyle/>
          <a:p>
            <a:r>
              <a:rPr lang="en-US" sz="2800" dirty="0"/>
              <a:t>The probability of all 332 prophecies happening by chance is 84 X 10</a:t>
            </a:r>
            <a:r>
              <a:rPr lang="en-US" sz="2800" baseline="30000" dirty="0"/>
              <a:t> 123</a:t>
            </a:r>
            <a:endParaRPr lang="en-US" sz="2800" dirty="0"/>
          </a:p>
          <a:p>
            <a:r>
              <a:rPr lang="en-US" baseline="0" dirty="0"/>
              <a:t>For example: who would predict that a lowly, poor man who died as a criminal with criminals would be buried with the rich?</a:t>
            </a:r>
          </a:p>
          <a:p>
            <a:r>
              <a:rPr lang="en-US" baseline="0" dirty="0"/>
              <a:t>No one would so “</a:t>
            </a:r>
            <a:r>
              <a:rPr lang="en-US" b="1" baseline="0" dirty="0">
                <a:solidFill>
                  <a:srgbClr val="FF0000"/>
                </a:solidFill>
              </a:rPr>
              <a:t>predict</a:t>
            </a:r>
            <a:r>
              <a:rPr lang="en-US" baseline="0" dirty="0"/>
              <a:t>,” but that is what Isaiah prophesied. (Isaiah 53:2,3,8,9)</a:t>
            </a:r>
          </a:p>
        </p:txBody>
      </p:sp>
      <p:sp>
        <p:nvSpPr>
          <p:cNvPr id="2" name="Title 1"/>
          <p:cNvSpPr>
            <a:spLocks noGrp="1"/>
          </p:cNvSpPr>
          <p:nvPr>
            <p:ph type="title"/>
          </p:nvPr>
        </p:nvSpPr>
        <p:spPr>
          <a:xfrm>
            <a:off x="457200" y="169030"/>
            <a:ext cx="8229600" cy="1354217"/>
          </a:xfrm>
        </p:spPr>
        <p:txBody>
          <a:bodyPr>
            <a:spAutoFit/>
          </a:bodyPr>
          <a:lstStyle/>
          <a:p>
            <a:r>
              <a:rPr lang="en-US" dirty="0">
                <a:solidFill>
                  <a:schemeClr val="tx1"/>
                </a:solidFill>
              </a:rPr>
              <a:t>Bible Prophecies Unlikely</a:t>
            </a:r>
            <a:br>
              <a:rPr lang="en-US" dirty="0">
                <a:solidFill>
                  <a:schemeClr val="tx1"/>
                </a:solidFill>
              </a:rPr>
            </a:br>
            <a:r>
              <a:rPr lang="en-US" dirty="0">
                <a:solidFill>
                  <a:srgbClr val="FF0000"/>
                </a:solidFill>
              </a:rPr>
              <a:t>A</a:t>
            </a:r>
            <a:r>
              <a:rPr lang="en-US" baseline="0" dirty="0">
                <a:solidFill>
                  <a:srgbClr val="FF0000"/>
                </a:solidFill>
              </a:rPr>
              <a:t>ll came to pass. </a:t>
            </a:r>
            <a:r>
              <a:rPr lang="en-US" i="1" baseline="0" dirty="0">
                <a:solidFill>
                  <a:srgbClr val="FF0000"/>
                </a:solidFill>
              </a:rPr>
              <a:t>(cf. Acts 3:18)</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7</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3194"/>
            <a:ext cx="8229600" cy="3206006"/>
          </a:xfrm>
        </p:spPr>
        <p:txBody>
          <a:bodyPr>
            <a:spAutoFit/>
          </a:bodyPr>
          <a:lstStyle/>
          <a:p>
            <a:r>
              <a:rPr lang="en-US" baseline="0" dirty="0"/>
              <a:t>Prophecies of His birth … fulfillment.</a:t>
            </a:r>
          </a:p>
          <a:p>
            <a:r>
              <a:rPr lang="en-US" baseline="0" dirty="0"/>
              <a:t>Prophecies of His character … fulfillment.</a:t>
            </a:r>
          </a:p>
          <a:p>
            <a:r>
              <a:rPr lang="en-US" baseline="0" dirty="0"/>
              <a:t>Prophecies of His ministry … fulfillment.</a:t>
            </a:r>
          </a:p>
          <a:p>
            <a:r>
              <a:rPr lang="en-US" baseline="0" dirty="0"/>
              <a:t>Prophecies of His betrayal, trial, and crucifixion … fulfillment.</a:t>
            </a:r>
          </a:p>
          <a:p>
            <a:r>
              <a:rPr lang="en-US" baseline="0" dirty="0"/>
              <a:t>Prophecies of His resurrection and exaltation … fulfillment.</a:t>
            </a:r>
          </a:p>
        </p:txBody>
      </p:sp>
      <p:sp>
        <p:nvSpPr>
          <p:cNvPr id="2" name="Title 1"/>
          <p:cNvSpPr>
            <a:spLocks noGrp="1"/>
          </p:cNvSpPr>
          <p:nvPr>
            <p:ph type="title"/>
          </p:nvPr>
        </p:nvSpPr>
        <p:spPr>
          <a:xfrm>
            <a:off x="457200" y="169030"/>
            <a:ext cx="8229600" cy="1354217"/>
          </a:xfrm>
        </p:spPr>
        <p:txBody>
          <a:bodyPr>
            <a:spAutoFit/>
          </a:bodyPr>
          <a:lstStyle/>
          <a:p>
            <a:r>
              <a:rPr lang="en-US" baseline="0" dirty="0">
                <a:solidFill>
                  <a:schemeClr val="tx1"/>
                </a:solidFill>
              </a:rPr>
              <a:t>The Prophecies Of Christ May Be Categorized:</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8</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2877711"/>
          </a:xfrm>
        </p:spPr>
        <p:txBody>
          <a:bodyPr>
            <a:spAutoFit/>
          </a:bodyPr>
          <a:lstStyle/>
          <a:p>
            <a:r>
              <a:rPr lang="en-US" sz="2800" baseline="0" dirty="0">
                <a:solidFill>
                  <a:srgbClr val="FF0000"/>
                </a:solidFill>
              </a:rPr>
              <a:t>He would be the </a:t>
            </a:r>
            <a:r>
              <a:rPr lang="en-US" sz="2800" i="1" baseline="0" dirty="0">
                <a:solidFill>
                  <a:srgbClr val="FF0000"/>
                </a:solidFill>
              </a:rPr>
              <a:t>“</a:t>
            </a:r>
            <a:r>
              <a:rPr lang="en-US" sz="2800" b="1" i="1" baseline="0" dirty="0">
                <a:solidFill>
                  <a:srgbClr val="FF0000"/>
                </a:solidFill>
              </a:rPr>
              <a:t>seed of woman</a:t>
            </a:r>
            <a:r>
              <a:rPr lang="en-US" sz="2800" i="1" baseline="0" dirty="0">
                <a:solidFill>
                  <a:srgbClr val="FF0000"/>
                </a:solidFill>
              </a:rPr>
              <a:t>.”</a:t>
            </a:r>
            <a:br>
              <a:rPr lang="en-US" sz="2800" i="1" baseline="0" dirty="0">
                <a:solidFill>
                  <a:srgbClr val="FF0000"/>
                </a:solidFill>
              </a:rPr>
            </a:br>
            <a:r>
              <a:rPr lang="en-US" sz="2800" b="1" baseline="0" dirty="0"/>
              <a:t>(Genesis 3:15; cf. Galatians 4:4; 3:16)</a:t>
            </a:r>
          </a:p>
          <a:p>
            <a:pPr lvl="1"/>
            <a:r>
              <a:rPr lang="en-US" sz="2400" baseline="0" dirty="0"/>
              <a:t>This prophecy was narrowed in the promises to the Patriarchs: Abraham, Isaac, and Jacob.</a:t>
            </a:r>
          </a:p>
          <a:p>
            <a:pPr lvl="1"/>
            <a:r>
              <a:rPr lang="en-US" sz="2400" baseline="0" dirty="0"/>
              <a:t>Not only is He to be born of woman, but He will be the seed of Abraham.</a:t>
            </a:r>
            <a:br>
              <a:rPr lang="en-US" sz="2400" baseline="0" dirty="0"/>
            </a:br>
            <a:r>
              <a:rPr lang="en-US" sz="2400" b="1" baseline="0" dirty="0"/>
              <a:t>(Genesis 12:1-3; 22:17-18)</a:t>
            </a:r>
          </a:p>
        </p:txBody>
      </p:sp>
      <p:sp>
        <p:nvSpPr>
          <p:cNvPr id="2" name="Title 1"/>
          <p:cNvSpPr>
            <a:spLocks noGrp="1"/>
          </p:cNvSpPr>
          <p:nvPr>
            <p:ph type="title"/>
          </p:nvPr>
        </p:nvSpPr>
        <p:spPr>
          <a:xfrm>
            <a:off x="457200" y="169030"/>
            <a:ext cx="8229600" cy="1354217"/>
          </a:xfrm>
        </p:spPr>
        <p:txBody>
          <a:bodyPr>
            <a:spAutoFit/>
          </a:bodyPr>
          <a:lstStyle/>
          <a:p>
            <a:r>
              <a:rPr lang="en-US" baseline="0" dirty="0">
                <a:solidFill>
                  <a:schemeClr val="tx1"/>
                </a:solidFill>
              </a:rPr>
              <a:t>Prophecies Of Christ’s Birth And Their Fulfillment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DF7F7617-28A0-42E1-BD19-470BFD8A6E75}" type="slidenum">
              <a:rPr lang="en-US" smtClean="0"/>
              <a:pPr/>
              <a:t>9</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eme16">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4385</TotalTime>
  <Words>1457</Words>
  <Application>Microsoft Office PowerPoint</Application>
  <PresentationFormat>On-screen Show (4:3)</PresentationFormat>
  <Paragraphs>114</Paragraphs>
  <Slides>22</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22</vt:i4>
      </vt:variant>
    </vt:vector>
  </HeadingPairs>
  <TitlesOfParts>
    <vt:vector size="31" baseType="lpstr">
      <vt:lpstr>Arial</vt:lpstr>
      <vt:lpstr>Calibri</vt:lpstr>
      <vt:lpstr>Lucida Sans Unicode</vt:lpstr>
      <vt:lpstr>Verdana</vt:lpstr>
      <vt:lpstr>Wingdings</vt:lpstr>
      <vt:lpstr>Wingdings 2</vt:lpstr>
      <vt:lpstr>Wingdings 3</vt:lpstr>
      <vt:lpstr>Beam</vt:lpstr>
      <vt:lpstr>Theme16</vt:lpstr>
      <vt:lpstr>According To The Scriptures</vt:lpstr>
      <vt:lpstr>1 Corinthians 15:1-4</vt:lpstr>
      <vt:lpstr>PowerPoint Presentation</vt:lpstr>
      <vt:lpstr>What Scriptures?</vt:lpstr>
      <vt:lpstr>Prophecy Versus Prediction</vt:lpstr>
      <vt:lpstr>Probability</vt:lpstr>
      <vt:lpstr>Bible Prophecies Unlikely All came to pass. (cf. Acts 3:18)</vt:lpstr>
      <vt:lpstr>The Prophecies Of Christ May Be Categorized:</vt:lpstr>
      <vt:lpstr>Prophecies Of Christ’s Birth And Their Fulfillment</vt:lpstr>
      <vt:lpstr>Prophecies Of Christ’s Birth And Their Fulfillment</vt:lpstr>
      <vt:lpstr>Prophecies Of Christ’s Birth And Their Fulfillment</vt:lpstr>
      <vt:lpstr>Prophecies Of Christ’s Birth And Their Fulfillment</vt:lpstr>
      <vt:lpstr>b</vt:lpstr>
      <vt:lpstr>Prophecies Of Christ’s Character And Fulfillment</vt:lpstr>
      <vt:lpstr>Prophecies Of His Ministry … And Fulfillment.</vt:lpstr>
      <vt:lpstr>Prophecies Of His Ministry … And Fulfillment.</vt:lpstr>
      <vt:lpstr>Prophecies Of His Betrayal, Trial</vt:lpstr>
      <vt:lpstr>Prophecies Of His Death</vt:lpstr>
      <vt:lpstr>Prophecies Of His Death</vt:lpstr>
      <vt:lpstr>Prophecies Of His Resurrection And Coronation</vt:lpstr>
      <vt:lpstr>Conclusion:</vt:lpstr>
      <vt:lpstr>Conclusion: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According To The Scriptures</dc:title>
  <dc:creator>Micky Galloway</dc:creator>
  <cp:lastModifiedBy>Richard Lidh</cp:lastModifiedBy>
  <cp:revision>19</cp:revision>
  <cp:lastPrinted>2020-12-10T00:41:40Z</cp:lastPrinted>
  <dcterms:created xsi:type="dcterms:W3CDTF">2016-02-07T00:19:39Z</dcterms:created>
  <dcterms:modified xsi:type="dcterms:W3CDTF">2020-12-10T00:41:44Z</dcterms:modified>
</cp:coreProperties>
</file>